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notesSlides/notesSlide2.xml" ContentType="application/vnd.openxmlformats-officedocument.presentationml.notesSlid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drawings/drawing2.xml" ContentType="application/vnd.openxmlformats-officedocument.drawingml.chartshapes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drawings/drawing3.xml" ContentType="application/vnd.openxmlformats-officedocument.drawingml.chartshapes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drawings/drawing4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05" r:id="rId2"/>
    <p:sldId id="346" r:id="rId3"/>
    <p:sldId id="348" r:id="rId4"/>
    <p:sldId id="339" r:id="rId5"/>
    <p:sldId id="318" r:id="rId6"/>
    <p:sldId id="362" r:id="rId7"/>
    <p:sldId id="357" r:id="rId8"/>
    <p:sldId id="353" r:id="rId9"/>
    <p:sldId id="356" r:id="rId10"/>
    <p:sldId id="358" r:id="rId11"/>
    <p:sldId id="343" r:id="rId12"/>
    <p:sldId id="344" r:id="rId13"/>
    <p:sldId id="345" r:id="rId14"/>
    <p:sldId id="363" r:id="rId15"/>
    <p:sldId id="323" r:id="rId16"/>
    <p:sldId id="324" r:id="rId17"/>
    <p:sldId id="325" r:id="rId18"/>
    <p:sldId id="352" r:id="rId19"/>
    <p:sldId id="360" r:id="rId20"/>
    <p:sldId id="326" r:id="rId21"/>
    <p:sldId id="327" r:id="rId22"/>
    <p:sldId id="329" r:id="rId23"/>
    <p:sldId id="335" r:id="rId24"/>
    <p:sldId id="331" r:id="rId25"/>
    <p:sldId id="332" r:id="rId26"/>
    <p:sldId id="338" r:id="rId27"/>
    <p:sldId id="361" r:id="rId28"/>
    <p:sldId id="336" r:id="rId29"/>
    <p:sldId id="337" r:id="rId30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CD85"/>
    <a:srgbClr val="323E1A"/>
    <a:srgbClr val="3B1615"/>
    <a:srgbClr val="9ABB59"/>
    <a:srgbClr val="181E0C"/>
    <a:srgbClr val="004821"/>
    <a:srgbClr val="006600"/>
    <a:srgbClr val="4C5F27"/>
    <a:srgbClr val="FF4821"/>
    <a:srgbClr val="85A6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196" autoAdjust="0"/>
    <p:restoredTop sz="94591" autoAdjust="0"/>
  </p:normalViewPr>
  <p:slideViewPr>
    <p:cSldViewPr snapToGrid="0">
      <p:cViewPr>
        <p:scale>
          <a:sx n="71" d="100"/>
          <a:sy n="71" d="100"/>
        </p:scale>
        <p:origin x="-1170" y="-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2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7.0472937554144202E-2"/>
          <c:y val="5.2507828084536936E-3"/>
          <c:w val="0.896047933897269"/>
          <c:h val="0.721289343684011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Отчет 2022</c:v>
                </c:pt>
              </c:strCache>
            </c:strRef>
          </c:tx>
          <c:spPr>
            <a:gradFill>
              <a:gsLst>
                <a:gs pos="0">
                  <a:schemeClr val="accent3">
                    <a:lumMod val="75000"/>
                  </a:schemeClr>
                </a:gs>
                <a:gs pos="50000">
                  <a:schemeClr val="accent3">
                    <a:lumMod val="60000"/>
                    <a:lumOff val="40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lin ang="5400000" scaled="0"/>
            </a:gradFill>
            <a:ln>
              <a:solidFill>
                <a:schemeClr val="bg1">
                  <a:lumMod val="85000"/>
                </a:schemeClr>
              </a:solidFill>
            </a:ln>
            <a:effectLst>
              <a:outerShdw dir="10980000" rotWithShape="0">
                <a:srgbClr val="000000">
                  <a:alpha val="5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8.169439580304369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307110332848699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9.8033274963652429E-3"/>
                  <c:y val="3.109758382132223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1437215412426116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8.169439580304369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9.8033274963652429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4.901663748182621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8.169439580304369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baseline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Лист1!$B$1:$I$1</c:f>
              <c:strCache>
                <c:ptCount val="8"/>
                <c:pt idx="0">
                  <c:v>ФОТ</c:v>
                </c:pt>
                <c:pt idx="1">
                  <c:v>Доходы населения</c:v>
                </c:pt>
                <c:pt idx="2">
                  <c:v>Расходы населения</c:v>
                </c:pt>
                <c:pt idx="3">
                  <c:v>Оборот розничной торговли</c:v>
                </c:pt>
                <c:pt idx="4">
                  <c:v>Объём промышленного производства</c:v>
                </c:pt>
                <c:pt idx="5">
                  <c:v>Объем инвестиций в основной капитал</c:v>
                </c:pt>
                <c:pt idx="6">
                  <c:v>Объем работ в строительстве</c:v>
                </c:pt>
                <c:pt idx="7">
                  <c:v>Оборот общественного питания</c:v>
                </c:pt>
              </c:strCache>
            </c:strRef>
          </c:cat>
          <c:val>
            <c:numRef>
              <c:f>Лист1!$B$2:$I$2</c:f>
              <c:numCache>
                <c:formatCode>#,##0.0</c:formatCode>
                <c:ptCount val="8"/>
                <c:pt idx="0">
                  <c:v>251.3</c:v>
                </c:pt>
                <c:pt idx="1">
                  <c:v>686.2</c:v>
                </c:pt>
                <c:pt idx="2">
                  <c:v>686.2</c:v>
                </c:pt>
                <c:pt idx="3">
                  <c:v>349</c:v>
                </c:pt>
                <c:pt idx="4">
                  <c:v>374.2</c:v>
                </c:pt>
                <c:pt idx="5">
                  <c:v>79.7</c:v>
                </c:pt>
                <c:pt idx="6">
                  <c:v>20.6</c:v>
                </c:pt>
                <c:pt idx="7">
                  <c:v>13</c:v>
                </c:pt>
              </c:numCache>
            </c:numRef>
          </c:val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Отчет 2023</c:v>
                </c:pt>
              </c:strCache>
            </c:strRef>
          </c:tx>
          <c:spPr>
            <a:gradFill>
              <a:gsLst>
                <a:gs pos="0">
                  <a:srgbClr val="3B1615"/>
                </a:gs>
                <a:gs pos="50000">
                  <a:schemeClr val="bg2">
                    <a:lumMod val="25000"/>
                  </a:schemeClr>
                </a:gs>
                <a:gs pos="100000">
                  <a:srgbClr val="3B1615"/>
                </a:gs>
              </a:gsLst>
              <a:lin ang="5400000" scaled="0"/>
            </a:gradFill>
          </c:spPr>
          <c:invertIfNegative val="0"/>
          <c:dPt>
            <c:idx val="0"/>
            <c:invertIfNegative val="0"/>
            <c:bubble3D val="0"/>
          </c:dPt>
          <c:dLbls>
            <c:dLbl>
              <c:idx val="0"/>
              <c:layout>
                <c:manualLayout>
                  <c:x val="1.1437215412426116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9954265760215191E-17"/>
                  <c:y val="-6.220006528558035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2677758321217475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 i="0" baseline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Лист1!$B$1:$I$1</c:f>
              <c:strCache>
                <c:ptCount val="8"/>
                <c:pt idx="0">
                  <c:v>ФОТ</c:v>
                </c:pt>
                <c:pt idx="1">
                  <c:v>Доходы населения</c:v>
                </c:pt>
                <c:pt idx="2">
                  <c:v>Расходы населения</c:v>
                </c:pt>
                <c:pt idx="3">
                  <c:v>Оборот розничной торговли</c:v>
                </c:pt>
                <c:pt idx="4">
                  <c:v>Объём промышленного производства</c:v>
                </c:pt>
                <c:pt idx="5">
                  <c:v>Объем инвестиций в основной капитал</c:v>
                </c:pt>
                <c:pt idx="6">
                  <c:v>Объем работ в строительстве</c:v>
                </c:pt>
                <c:pt idx="7">
                  <c:v>Оборот общественного питания</c:v>
                </c:pt>
              </c:strCache>
            </c:strRef>
          </c:cat>
          <c:val>
            <c:numRef>
              <c:f>Лист1!$B$3:$I$3</c:f>
              <c:numCache>
                <c:formatCode>#,##0.0</c:formatCode>
                <c:ptCount val="8"/>
                <c:pt idx="0">
                  <c:v>250</c:v>
                </c:pt>
                <c:pt idx="1">
                  <c:v>707.5</c:v>
                </c:pt>
                <c:pt idx="2">
                  <c:v>707.4</c:v>
                </c:pt>
                <c:pt idx="3">
                  <c:v>388.7</c:v>
                </c:pt>
                <c:pt idx="4">
                  <c:v>385</c:v>
                </c:pt>
                <c:pt idx="5">
                  <c:v>136.69999999999999</c:v>
                </c:pt>
                <c:pt idx="6">
                  <c:v>20</c:v>
                </c:pt>
                <c:pt idx="7">
                  <c:v>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6"/>
        <c:overlap val="-13"/>
        <c:axId val="74291456"/>
        <c:axId val="76554240"/>
      </c:barChart>
      <c:catAx>
        <c:axId val="74291456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inorGridlines>
          <c:spPr>
            <a:ln>
              <a:noFill/>
            </a:ln>
          </c:spPr>
        </c:min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 b="1" baseline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6554240"/>
        <c:crossesAt val="0"/>
        <c:auto val="1"/>
        <c:lblAlgn val="ctr"/>
        <c:lblOffset val="100"/>
        <c:noMultiLvlLbl val="0"/>
      </c:catAx>
      <c:valAx>
        <c:axId val="76554240"/>
        <c:scaling>
          <c:orientation val="minMax"/>
          <c:max val="75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600" b="1" i="0" baseline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74291456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500" b="1" i="0" baseline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2267"/>
      </a:pPr>
      <a:endParaRPr lang="ru-RU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910342743048795E-2"/>
          <c:y val="0"/>
          <c:w val="0.92617931451390245"/>
          <c:h val="0.815285656422196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bg1">
                  <a:lumMod val="85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rgbClr val="9ABB59"/>
                  </a:gs>
                  <a:gs pos="50000">
                    <a:schemeClr val="accent3">
                      <a:lumMod val="60000"/>
                      <a:lumOff val="4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 scaled="0"/>
              </a:gradFill>
              <a:ln>
                <a:solidFill>
                  <a:schemeClr val="bg1">
                    <a:lumMod val="85000"/>
                  </a:schemeClr>
                </a:solidFill>
              </a:ln>
            </c:spPr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3B1615"/>
                  </a:gs>
                  <a:gs pos="50000">
                    <a:schemeClr val="bg2">
                      <a:lumMod val="25000"/>
                    </a:schemeClr>
                  </a:gs>
                  <a:gs pos="100000">
                    <a:schemeClr val="bg2">
                      <a:lumMod val="10000"/>
                    </a:schemeClr>
                  </a:gs>
                </a:gsLst>
                <a:lin ang="5400000" scaled="0"/>
              </a:gradFill>
              <a:ln>
                <a:solidFill>
                  <a:schemeClr val="bg1">
                    <a:lumMod val="85000"/>
                  </a:schemeClr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2022 год</c:v>
                </c:pt>
                <c:pt idx="1">
                  <c:v>2023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632</c:v>
                </c:pt>
                <c:pt idx="1">
                  <c:v>783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100769152"/>
        <c:axId val="100775040"/>
      </c:barChart>
      <c:catAx>
        <c:axId val="1007691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 baseline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00775040"/>
        <c:crosses val="autoZero"/>
        <c:auto val="1"/>
        <c:lblAlgn val="ctr"/>
        <c:lblOffset val="100"/>
        <c:noMultiLvlLbl val="0"/>
      </c:catAx>
      <c:valAx>
        <c:axId val="100775040"/>
        <c:scaling>
          <c:orientation val="minMax"/>
          <c:max val="700"/>
        </c:scaling>
        <c:delete val="1"/>
        <c:axPos val="l"/>
        <c:numFmt formatCode="General" sourceLinked="1"/>
        <c:majorTickMark val="out"/>
        <c:minorTickMark val="none"/>
        <c:tickLblPos val="nextTo"/>
        <c:crossAx val="100769152"/>
        <c:crosses val="autoZero"/>
        <c:crossBetween val="between"/>
        <c:majorUnit val="1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265828446962318E-2"/>
          <c:y val="0"/>
          <c:w val="0.95973417155303753"/>
          <c:h val="0.888409122692979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>
              <a:gsLst>
                <a:gs pos="0">
                  <a:schemeClr val="accent3">
                    <a:lumMod val="50000"/>
                  </a:schemeClr>
                </a:gs>
                <a:gs pos="50000">
                  <a:schemeClr val="accent3">
                    <a:lumMod val="60000"/>
                    <a:lumOff val="40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lin ang="5400000" scaled="0"/>
            </a:gradFill>
            <a:ln>
              <a:solidFill>
                <a:schemeClr val="bg1">
                  <a:lumMod val="85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3B1615"/>
                  </a:gs>
                  <a:gs pos="50000">
                    <a:schemeClr val="bg2">
                      <a:lumMod val="25000"/>
                    </a:schemeClr>
                  </a:gs>
                  <a:gs pos="100000">
                    <a:schemeClr val="bg2">
                      <a:lumMod val="10000"/>
                    </a:schemeClr>
                  </a:gs>
                </a:gsLst>
                <a:lin ang="5400000" scaled="0"/>
              </a:gradFill>
              <a:ln>
                <a:solidFill>
                  <a:schemeClr val="bg1">
                    <a:lumMod val="85000"/>
                  </a:schemeClr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2022 год</c:v>
                </c:pt>
                <c:pt idx="1">
                  <c:v>2023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90</c:v>
                </c:pt>
                <c:pt idx="1">
                  <c:v>111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"/>
        <c:axId val="105835136"/>
        <c:axId val="105857408"/>
      </c:barChart>
      <c:catAx>
        <c:axId val="1058351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 baseline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05857408"/>
        <c:crosses val="autoZero"/>
        <c:auto val="1"/>
        <c:lblAlgn val="ctr"/>
        <c:lblOffset val="100"/>
        <c:noMultiLvlLbl val="0"/>
      </c:catAx>
      <c:valAx>
        <c:axId val="105857408"/>
        <c:scaling>
          <c:orientation val="minMax"/>
          <c:max val="260"/>
        </c:scaling>
        <c:delete val="1"/>
        <c:axPos val="l"/>
        <c:numFmt formatCode="General" sourceLinked="1"/>
        <c:majorTickMark val="out"/>
        <c:minorTickMark val="none"/>
        <c:tickLblPos val="nextTo"/>
        <c:crossAx val="105835136"/>
        <c:crosses val="autoZero"/>
        <c:crossBetween val="between"/>
        <c:majorUnit val="1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265828446962318E-2"/>
          <c:y val="0"/>
          <c:w val="0.92617931451390245"/>
          <c:h val="0.815285656422196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>
              <a:gsLst>
                <a:gs pos="0">
                  <a:schemeClr val="accent3">
                    <a:lumMod val="50000"/>
                  </a:schemeClr>
                </a:gs>
                <a:gs pos="50000">
                  <a:schemeClr val="accent3">
                    <a:lumMod val="60000"/>
                    <a:lumOff val="40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lin ang="5400000" scaled="0"/>
            </a:gradFill>
            <a:ln>
              <a:solidFill>
                <a:schemeClr val="bg1">
                  <a:lumMod val="85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3B1615"/>
                  </a:gs>
                  <a:gs pos="50000">
                    <a:schemeClr val="bg2">
                      <a:lumMod val="25000"/>
                    </a:schemeClr>
                  </a:gs>
                  <a:gs pos="100000">
                    <a:schemeClr val="bg2">
                      <a:lumMod val="10000"/>
                    </a:schemeClr>
                  </a:gs>
                </a:gsLst>
                <a:lin ang="5400000" scaled="0"/>
              </a:gradFill>
              <a:ln>
                <a:solidFill>
                  <a:schemeClr val="bg1">
                    <a:lumMod val="85000"/>
                  </a:schemeClr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2022 год</c:v>
                </c:pt>
                <c:pt idx="1">
                  <c:v>2023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86</c:v>
                </c:pt>
                <c:pt idx="1">
                  <c:v>163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"/>
        <c:axId val="105877504"/>
        <c:axId val="105879040"/>
      </c:barChart>
      <c:catAx>
        <c:axId val="1058775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 baseline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05879040"/>
        <c:crosses val="autoZero"/>
        <c:auto val="1"/>
        <c:lblAlgn val="ctr"/>
        <c:lblOffset val="100"/>
        <c:noMultiLvlLbl val="0"/>
      </c:catAx>
      <c:valAx>
        <c:axId val="105879040"/>
        <c:scaling>
          <c:orientation val="minMax"/>
          <c:max val="260"/>
        </c:scaling>
        <c:delete val="1"/>
        <c:axPos val="l"/>
        <c:numFmt formatCode="General" sourceLinked="1"/>
        <c:majorTickMark val="out"/>
        <c:minorTickMark val="none"/>
        <c:tickLblPos val="nextTo"/>
        <c:crossAx val="105877504"/>
        <c:crosses val="autoZero"/>
        <c:crossBetween val="between"/>
        <c:majorUnit val="1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09053948689527"/>
          <c:y val="0.28477963017379643"/>
          <c:w val="0.50994525550013214"/>
          <c:h val="0.8916641240157480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>
              <a:gsLst>
                <a:gs pos="0">
                  <a:srgbClr val="9ABB59"/>
                </a:gs>
                <a:gs pos="50000">
                  <a:schemeClr val="accent3">
                    <a:lumMod val="60000"/>
                    <a:lumOff val="40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lin ang="5400000" scaled="0"/>
            </a:gradFill>
            <a:ln>
              <a:solidFill>
                <a:schemeClr val="bg2">
                  <a:lumMod val="10000"/>
                </a:schemeClr>
              </a:solidFill>
            </a:ln>
          </c:spPr>
          <c:explosion val="7"/>
          <c:dPt>
            <c:idx val="0"/>
            <c:bubble3D val="0"/>
            <c:spPr>
              <a:gradFill>
                <a:gsLst>
                  <a:gs pos="0">
                    <a:srgbClr val="3B1615"/>
                  </a:gs>
                  <a:gs pos="50000">
                    <a:schemeClr val="bg2">
                      <a:lumMod val="25000"/>
                    </a:schemeClr>
                  </a:gs>
                  <a:gs pos="100000">
                    <a:srgbClr val="3B1615"/>
                  </a:gs>
                </a:gsLst>
                <a:lin ang="5400000" scaled="0"/>
              </a:gradFill>
              <a:ln>
                <a:solidFill>
                  <a:schemeClr val="bg2">
                    <a:lumMod val="10000"/>
                  </a:schemeClr>
                </a:solidFill>
              </a:ln>
            </c:spPr>
          </c:dPt>
          <c:dPt>
            <c:idx val="1"/>
            <c:bubble3D val="0"/>
            <c:explosion val="5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cat>
            <c:strRef>
              <c:f>Лист1!$A$2:$A$3</c:f>
              <c:strCache>
                <c:ptCount val="2"/>
                <c:pt idx="0">
                  <c:v>Программные</c:v>
                </c:pt>
                <c:pt idx="1">
                  <c:v>непрограмные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92.4</c:v>
                </c:pt>
                <c:pt idx="1">
                  <c:v>7.6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314614319043453"/>
          <c:y val="1.9599197904752109E-2"/>
          <c:w val="0.62800087489063872"/>
          <c:h val="0.8999577638395255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bg2">
                  <a:lumMod val="10000"/>
                </a:schemeClr>
              </a:solidFill>
            </a:ln>
          </c:spPr>
          <c:explosion val="6"/>
          <c:dPt>
            <c:idx val="0"/>
            <c:bubble3D val="0"/>
            <c:explosion val="5"/>
            <c:spPr>
              <a:gradFill>
                <a:gsLst>
                  <a:gs pos="0">
                    <a:srgbClr val="3B1615"/>
                  </a:gs>
                  <a:gs pos="50000">
                    <a:schemeClr val="bg2">
                      <a:lumMod val="25000"/>
                    </a:schemeClr>
                  </a:gs>
                  <a:gs pos="100000">
                    <a:srgbClr val="3B1615"/>
                  </a:gs>
                </a:gsLst>
                <a:lin ang="5400000" scaled="0"/>
              </a:gradFill>
              <a:ln>
                <a:solidFill>
                  <a:schemeClr val="bg2">
                    <a:lumMod val="10000"/>
                  </a:schemeClr>
                </a:solidFill>
              </a:ln>
            </c:spPr>
          </c:dPt>
          <c:dPt>
            <c:idx val="1"/>
            <c:bubble3D val="0"/>
            <c:explosion val="5"/>
            <c:spPr>
              <a:gradFill>
                <a:gsLst>
                  <a:gs pos="0">
                    <a:srgbClr val="9ABB59"/>
                  </a:gs>
                  <a:gs pos="50000">
                    <a:srgbClr val="B5CD85"/>
                  </a:gs>
                  <a:gs pos="100000">
                    <a:srgbClr val="9ABB59"/>
                  </a:gs>
                </a:gsLst>
                <a:lin ang="5400000" scaled="0"/>
              </a:gradFill>
              <a:ln>
                <a:solidFill>
                  <a:schemeClr val="bg2">
                    <a:lumMod val="10000"/>
                  </a:schemeClr>
                </a:solidFill>
              </a:ln>
            </c:spPr>
          </c:dPt>
          <c:dPt>
            <c:idx val="2"/>
            <c:bubble3D val="0"/>
            <c:explosion val="5"/>
            <c:spPr>
              <a:gradFill>
                <a:gsLst>
                  <a:gs pos="0">
                    <a:srgbClr val="323E1A"/>
                  </a:gs>
                  <a:gs pos="50000">
                    <a:srgbClr val="B5CD85"/>
                  </a:gs>
                  <a:gs pos="100000">
                    <a:srgbClr val="323E1A"/>
                  </a:gs>
                </a:gsLst>
                <a:lin ang="5400000" scaled="0"/>
              </a:gradFill>
              <a:ln>
                <a:solidFill>
                  <a:schemeClr val="bg2">
                    <a:lumMod val="10000"/>
                  </a:schemeClr>
                </a:solidFill>
              </a:ln>
            </c:spPr>
          </c:dPt>
          <c:dPt>
            <c:idx val="3"/>
            <c:bubble3D val="0"/>
            <c:explosion val="16"/>
            <c:spPr>
              <a:gradFill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50000">
                    <a:schemeClr val="accent3">
                      <a:lumMod val="40000"/>
                      <a:lumOff val="60000"/>
                    </a:schemeClr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ln>
                <a:solidFill>
                  <a:schemeClr val="bg2">
                    <a:lumMod val="10000"/>
                  </a:schemeClr>
                </a:solidFill>
              </a:ln>
            </c:spPr>
          </c:dPt>
          <c:dPt>
            <c:idx val="4"/>
            <c:bubble3D val="0"/>
            <c:explosion val="14"/>
            <c:spPr>
              <a:gradFill>
                <a:gsLst>
                  <a:gs pos="0">
                    <a:srgbClr val="B0AC00"/>
                  </a:gs>
                  <a:gs pos="50000">
                    <a:schemeClr val="accent3">
                      <a:lumMod val="40000"/>
                      <a:lumOff val="60000"/>
                    </a:schemeClr>
                  </a:gs>
                  <a:gs pos="100000">
                    <a:srgbClr val="B0AC00"/>
                  </a:gs>
                </a:gsLst>
                <a:lin ang="5400000" scaled="0"/>
              </a:gradFill>
              <a:ln>
                <a:solidFill>
                  <a:schemeClr val="bg2">
                    <a:lumMod val="10000"/>
                  </a:schemeClr>
                </a:solidFill>
              </a:ln>
            </c:spPr>
          </c:dPt>
          <c:dPt>
            <c:idx val="5"/>
            <c:bubble3D val="0"/>
            <c:spPr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10000"/>
                  </a:schemeClr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национальная экономика</c:v>
                </c:pt>
                <c:pt idx="2">
                  <c:v>ЖКХ</c:v>
                </c:pt>
                <c:pt idx="3">
                  <c:v>Общегосударственные вопросы</c:v>
                </c:pt>
                <c:pt idx="4">
                  <c:v>прочие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18.3</c:v>
                </c:pt>
                <c:pt idx="1">
                  <c:v>13.9</c:v>
                </c:pt>
                <c:pt idx="2">
                  <c:v>8.6</c:v>
                </c:pt>
                <c:pt idx="3">
                  <c:v>1.8</c:v>
                </c:pt>
                <c:pt idx="4">
                  <c:v>0.9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национальная экономика</c:v>
                </c:pt>
                <c:pt idx="2">
                  <c:v>ЖКХ</c:v>
                </c:pt>
                <c:pt idx="3">
                  <c:v>Общегосударственные вопросы</c:v>
                </c:pt>
                <c:pt idx="4">
                  <c:v>прочие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1">
                  <c:v>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6124445626971624"/>
          <c:y val="1.1915090267054467E-2"/>
          <c:w val="0.58295310956104529"/>
          <c:h val="0.856796598796998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Отчет 2023</c:v>
                </c:pt>
              </c:strCache>
            </c:strRef>
          </c:tx>
          <c:spPr>
            <a:solidFill>
              <a:srgbClr val="9ABB59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dir="10980000" rotWithShape="0">
                <a:srgbClr val="000000">
                  <a:alpha val="5000"/>
                </a:srgbClr>
              </a:outerShdw>
            </a:effectLst>
          </c:spPr>
          <c:invertIfNegative val="0"/>
          <c:dLbls>
            <c:dLbl>
              <c:idx val="10"/>
              <c:layout>
                <c:manualLayout>
                  <c:x val="0"/>
                  <c:y val="5.16164902900033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7.56273617174533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50" b="1" i="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Лист1!$B$1:$M$1</c:f>
              <c:strCache>
                <c:ptCount val="12"/>
                <c:pt idx="0">
                  <c:v>Межбюджетные трансферты</c:v>
                </c:pt>
                <c:pt idx="1">
                  <c:v>СМИ</c:v>
                </c:pt>
                <c:pt idx="2">
                  <c:v>Обслуживание муниципального долга</c:v>
                </c:pt>
                <c:pt idx="3">
                  <c:v>Национальная безопасность</c:v>
                </c:pt>
                <c:pt idx="4">
                  <c:v>Физическая культура и спорт</c:v>
                </c:pt>
                <c:pt idx="5">
                  <c:v>Культура, кинематография</c:v>
                </c:pt>
                <c:pt idx="6">
                  <c:v>Охрана окружающей среды</c:v>
                </c:pt>
                <c:pt idx="7">
                  <c:v>Социальная политика</c:v>
                </c:pt>
                <c:pt idx="8">
                  <c:v>Общегосударственные вопросы</c:v>
                </c:pt>
                <c:pt idx="9">
                  <c:v>ЖКХ</c:v>
                </c:pt>
                <c:pt idx="10">
                  <c:v>Национальная экономика</c:v>
                </c:pt>
                <c:pt idx="11">
                  <c:v>Образование</c:v>
                </c:pt>
              </c:strCache>
            </c:strRef>
          </c:cat>
          <c:val>
            <c:numRef>
              <c:f>Лист1!$B$2:$M$2</c:f>
              <c:numCache>
                <c:formatCode>General</c:formatCode>
                <c:ptCount val="12"/>
                <c:pt idx="0">
                  <c:v>0</c:v>
                </c:pt>
                <c:pt idx="1">
                  <c:v>29.6</c:v>
                </c:pt>
                <c:pt idx="2">
                  <c:v>84.7</c:v>
                </c:pt>
                <c:pt idx="3">
                  <c:v>175.2</c:v>
                </c:pt>
                <c:pt idx="4">
                  <c:v>536.4</c:v>
                </c:pt>
                <c:pt idx="5">
                  <c:v>667.5</c:v>
                </c:pt>
                <c:pt idx="6" formatCode="#,##0.0">
                  <c:v>693.7</c:v>
                </c:pt>
                <c:pt idx="7" formatCode="#,##0.0">
                  <c:v>1174.7</c:v>
                </c:pt>
                <c:pt idx="8" formatCode="#,##0.0">
                  <c:v>1770.2</c:v>
                </c:pt>
                <c:pt idx="9" formatCode="#,##0.0">
                  <c:v>8556.7000000000007</c:v>
                </c:pt>
                <c:pt idx="10" formatCode="#,##0.0">
                  <c:v>13883.7</c:v>
                </c:pt>
                <c:pt idx="11" formatCode="#,##0.0">
                  <c:v>15891.2</c:v>
                </c:pt>
              </c:numCache>
            </c:numRef>
          </c:val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Отчет 2022</c:v>
                </c:pt>
              </c:strCache>
            </c:strRef>
          </c:tx>
          <c:spPr>
            <a:gradFill>
              <a:gsLst>
                <a:gs pos="0">
                  <a:schemeClr val="bg2">
                    <a:lumMod val="10000"/>
                  </a:schemeClr>
                </a:gs>
                <a:gs pos="50000">
                  <a:schemeClr val="bg2">
                    <a:lumMod val="25000"/>
                  </a:schemeClr>
                </a:gs>
                <a:gs pos="100000">
                  <a:srgbClr val="3B1615"/>
                </a:gs>
              </a:gsLst>
              <a:lin ang="5400000" scaled="0"/>
            </a:gradFill>
          </c:spPr>
          <c:invertIfNegative val="0"/>
          <c:dPt>
            <c:idx val="0"/>
            <c:invertIfNegative val="0"/>
            <c:bubble3D val="0"/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baseline="0">
                    <a:solidFill>
                      <a:srgbClr val="3B1615"/>
                    </a:solidFill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Лист1!$B$1:$M$1</c:f>
              <c:strCache>
                <c:ptCount val="12"/>
                <c:pt idx="0">
                  <c:v>Межбюджетные трансферты</c:v>
                </c:pt>
                <c:pt idx="1">
                  <c:v>СМИ</c:v>
                </c:pt>
                <c:pt idx="2">
                  <c:v>Обслуживание муниципального долга</c:v>
                </c:pt>
                <c:pt idx="3">
                  <c:v>Национальная безопасность</c:v>
                </c:pt>
                <c:pt idx="4">
                  <c:v>Физическая культура и спорт</c:v>
                </c:pt>
                <c:pt idx="5">
                  <c:v>Культура, кинематография</c:v>
                </c:pt>
                <c:pt idx="6">
                  <c:v>Охрана окружающей среды</c:v>
                </c:pt>
                <c:pt idx="7">
                  <c:v>Социальная политика</c:v>
                </c:pt>
                <c:pt idx="8">
                  <c:v>Общегосударственные вопросы</c:v>
                </c:pt>
                <c:pt idx="9">
                  <c:v>ЖКХ</c:v>
                </c:pt>
                <c:pt idx="10">
                  <c:v>Национальная экономика</c:v>
                </c:pt>
                <c:pt idx="11">
                  <c:v>Образование</c:v>
                </c:pt>
              </c:strCache>
            </c:strRef>
          </c:cat>
          <c:val>
            <c:numRef>
              <c:f>Лист1!$B$3:$M$3</c:f>
              <c:numCache>
                <c:formatCode>General</c:formatCode>
                <c:ptCount val="12"/>
                <c:pt idx="0">
                  <c:v>2.8</c:v>
                </c:pt>
                <c:pt idx="1">
                  <c:v>37.200000000000003</c:v>
                </c:pt>
                <c:pt idx="2">
                  <c:v>93.3</c:v>
                </c:pt>
                <c:pt idx="3">
                  <c:v>111.2</c:v>
                </c:pt>
                <c:pt idx="4">
                  <c:v>592.6</c:v>
                </c:pt>
                <c:pt idx="5">
                  <c:v>701.3</c:v>
                </c:pt>
                <c:pt idx="6" formatCode="#,##0.0">
                  <c:v>529</c:v>
                </c:pt>
                <c:pt idx="7" formatCode="#,##0.0">
                  <c:v>1061.5999999999999</c:v>
                </c:pt>
                <c:pt idx="8" formatCode="#,##0.0">
                  <c:v>1767.8</c:v>
                </c:pt>
                <c:pt idx="9" formatCode="#,##0.0">
                  <c:v>5378.2</c:v>
                </c:pt>
                <c:pt idx="10" formatCode="#,##0.0">
                  <c:v>8913</c:v>
                </c:pt>
                <c:pt idx="11" formatCode="#,##0.0">
                  <c:v>12806.7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8"/>
        <c:overlap val="-47"/>
        <c:axId val="106474112"/>
        <c:axId val="106475904"/>
      </c:barChart>
      <c:catAx>
        <c:axId val="106474112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minorGridlines>
          <c:spPr>
            <a:ln>
              <a:noFill/>
            </a:ln>
          </c:spPr>
        </c:min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baseline="0">
                <a:solidFill>
                  <a:srgbClr val="3B1615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6475904"/>
        <c:crossesAt val="0"/>
        <c:auto val="1"/>
        <c:lblAlgn val="ctr"/>
        <c:lblOffset val="100"/>
        <c:noMultiLvlLbl val="0"/>
      </c:catAx>
      <c:valAx>
        <c:axId val="106475904"/>
        <c:scaling>
          <c:orientation val="minMax"/>
          <c:max val="16500"/>
          <c:min val="0"/>
        </c:scaling>
        <c:delete val="0"/>
        <c:axPos val="b"/>
        <c:majorGridlines>
          <c:spPr>
            <a:ln>
              <a:noFill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400" b="1" i="0" baseline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06474112"/>
        <c:crosses val="autoZero"/>
        <c:crossBetween val="between"/>
        <c:majorUnit val="2000"/>
      </c:valAx>
    </c:plotArea>
    <c:legend>
      <c:legendPos val="b"/>
      <c:layout>
        <c:manualLayout>
          <c:xMode val="edge"/>
          <c:yMode val="edge"/>
          <c:x val="7.0029865066494945E-2"/>
          <c:y val="0.93941586021510992"/>
          <c:w val="0.32969976188743499"/>
          <c:h val="6.0584188341876691E-2"/>
        </c:manualLayout>
      </c:layout>
      <c:overlay val="1"/>
      <c:txPr>
        <a:bodyPr/>
        <a:lstStyle/>
        <a:p>
          <a:pPr>
            <a:defRPr sz="1500" b="1" i="0" baseline="0">
              <a:solidFill>
                <a:srgbClr val="3B1615"/>
              </a:solidFill>
              <a:latin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effectLst>
      <a:outerShdw blurRad="50800" dist="50800" dir="5400000" algn="ctr" rotWithShape="0">
        <a:schemeClr val="bg1"/>
      </a:outerShdw>
    </a:effectLst>
  </c:spPr>
  <c:txPr>
    <a:bodyPr/>
    <a:lstStyle/>
    <a:p>
      <a:pPr>
        <a:defRPr sz="2267"/>
      </a:pPr>
      <a:endParaRPr lang="ru-RU"/>
    </a:p>
  </c:txPr>
  <c:externalData r:id="rId1">
    <c:autoUpdate val="0"/>
  </c:externalData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910342743048795E-2"/>
          <c:y val="0.18788792619151293"/>
          <c:w val="0.92617931451390245"/>
          <c:h val="0.602007469934533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bg1">
                  <a:lumMod val="85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rgbClr val="9ABB59"/>
                  </a:gs>
                  <a:gs pos="50000">
                    <a:schemeClr val="accent3">
                      <a:lumMod val="40000"/>
                      <a:lumOff val="60000"/>
                    </a:schemeClr>
                  </a:gs>
                  <a:gs pos="100000">
                    <a:srgbClr val="9ABB59"/>
                  </a:gs>
                </a:gsLst>
                <a:lin ang="5400000" scaled="0"/>
              </a:gradFill>
              <a:ln>
                <a:solidFill>
                  <a:schemeClr val="bg1">
                    <a:lumMod val="85000"/>
                  </a:schemeClr>
                </a:solidFill>
              </a:ln>
            </c:spPr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3B1615"/>
                  </a:gs>
                  <a:gs pos="50000">
                    <a:schemeClr val="bg2">
                      <a:lumMod val="25000"/>
                    </a:schemeClr>
                  </a:gs>
                  <a:gs pos="100000">
                    <a:srgbClr val="3B1615"/>
                  </a:gs>
                </a:gsLst>
                <a:lin ang="5400000" scaled="0"/>
              </a:gradFill>
              <a:ln>
                <a:solidFill>
                  <a:schemeClr val="bg1">
                    <a:lumMod val="85000"/>
                  </a:schemeClr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2022 год</c:v>
                </c:pt>
                <c:pt idx="1">
                  <c:v>2023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12807</c:v>
                </c:pt>
                <c:pt idx="1">
                  <c:v>15891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112750976"/>
        <c:axId val="112752512"/>
      </c:barChart>
      <c:catAx>
        <c:axId val="1127509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 baseline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12752512"/>
        <c:crosses val="autoZero"/>
        <c:auto val="1"/>
        <c:lblAlgn val="ctr"/>
        <c:lblOffset val="100"/>
        <c:noMultiLvlLbl val="0"/>
      </c:catAx>
      <c:valAx>
        <c:axId val="1127525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27509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017260210867322E-2"/>
          <c:y val="0.22348967440045045"/>
          <c:w val="0.79907231794104494"/>
          <c:h val="0.566236549722624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323E1A"/>
            </a:solidFill>
            <a:ln>
              <a:solidFill>
                <a:schemeClr val="bg1">
                  <a:lumMod val="85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rgbClr val="85A644"/>
                  </a:gs>
                  <a:gs pos="50000">
                    <a:srgbClr val="B5CD85"/>
                  </a:gs>
                  <a:gs pos="100000">
                    <a:srgbClr val="85A644"/>
                  </a:gs>
                </a:gsLst>
                <a:lin ang="5400000" scaled="0"/>
              </a:gradFill>
              <a:ln>
                <a:solidFill>
                  <a:schemeClr val="bg1">
                    <a:lumMod val="85000"/>
                  </a:schemeClr>
                </a:solidFill>
              </a:ln>
            </c:spPr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3B1615"/>
                  </a:gs>
                  <a:gs pos="50000">
                    <a:schemeClr val="bg2">
                      <a:lumMod val="25000"/>
                    </a:schemeClr>
                  </a:gs>
                  <a:gs pos="100000">
                    <a:srgbClr val="3B1615"/>
                  </a:gs>
                </a:gsLst>
                <a:lin ang="5400000" scaled="0"/>
              </a:gradFill>
              <a:ln>
                <a:solidFill>
                  <a:schemeClr val="bg1">
                    <a:lumMod val="85000"/>
                  </a:schemeClr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2022 год</c:v>
                </c:pt>
                <c:pt idx="1">
                  <c:v>2023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958</c:v>
                </c:pt>
                <c:pt idx="1">
                  <c:v>1041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111391872"/>
        <c:axId val="111393408"/>
      </c:barChart>
      <c:catAx>
        <c:axId val="1113918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11393408"/>
        <c:crosses val="autoZero"/>
        <c:auto val="1"/>
        <c:lblAlgn val="ctr"/>
        <c:lblOffset val="100"/>
        <c:noMultiLvlLbl val="0"/>
      </c:catAx>
      <c:valAx>
        <c:axId val="1113934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13918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910342743048795E-2"/>
          <c:y val="8.6787129355980638E-2"/>
          <c:w val="0.92617931451390245"/>
          <c:h val="0.703108051053879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9ABB59"/>
              </a:solidFill>
            </a:ln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rgbClr val="9ABB59"/>
                  </a:gs>
                  <a:gs pos="50000">
                    <a:srgbClr val="B5CD85"/>
                  </a:gs>
                  <a:gs pos="100000">
                    <a:srgbClr val="9ABB59"/>
                  </a:gs>
                </a:gsLst>
                <a:lin ang="5400000" scaled="0"/>
              </a:gradFill>
              <a:ln>
                <a:solidFill>
                  <a:srgbClr val="9ABB59"/>
                </a:solidFill>
              </a:ln>
            </c:spPr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3B1615"/>
                  </a:gs>
                  <a:gs pos="50000">
                    <a:schemeClr val="bg2">
                      <a:lumMod val="25000"/>
                    </a:schemeClr>
                  </a:gs>
                  <a:gs pos="100000">
                    <a:srgbClr val="3B1615"/>
                  </a:gs>
                </a:gsLst>
                <a:lin ang="5400000" scaled="0"/>
              </a:gradFill>
              <a:ln>
                <a:solidFill>
                  <a:srgbClr val="9ABB59"/>
                </a:solidFill>
              </a:ln>
            </c:spPr>
          </c:dPt>
          <c:trendline>
            <c:spPr>
              <a:ln>
                <a:noFill/>
              </a:ln>
            </c:spPr>
            <c:trendlineType val="linear"/>
            <c:dispRSqr val="0"/>
            <c:dispEq val="0"/>
          </c:trendline>
          <c:trendline>
            <c:spPr>
              <a:ln>
                <a:noFill/>
              </a:ln>
            </c:spPr>
            <c:trendlineType val="linear"/>
            <c:dispRSqr val="0"/>
            <c:dispEq val="0"/>
          </c:trendline>
          <c:cat>
            <c:strRef>
              <c:f>Лист1!$A$2:$A$3</c:f>
              <c:strCache>
                <c:ptCount val="2"/>
                <c:pt idx="0">
                  <c:v>2022 год </c:v>
                </c:pt>
                <c:pt idx="1">
                  <c:v>2023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593</c:v>
                </c:pt>
                <c:pt idx="1">
                  <c:v>536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"/>
        <c:axId val="112877952"/>
        <c:axId val="112879488"/>
      </c:barChart>
      <c:catAx>
        <c:axId val="1128779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 baseline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12879488"/>
        <c:crosses val="autoZero"/>
        <c:auto val="1"/>
        <c:lblAlgn val="ctr"/>
        <c:lblOffset val="100"/>
        <c:noMultiLvlLbl val="0"/>
      </c:catAx>
      <c:valAx>
        <c:axId val="11287948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28779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910342743048795E-2"/>
          <c:y val="4.5702592473974644E-2"/>
          <c:w val="0.92617931451390245"/>
          <c:h val="0.744192927592975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bg1">
                  <a:lumMod val="85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rgbClr val="85A644"/>
                  </a:gs>
                  <a:gs pos="50000">
                    <a:srgbClr val="B5CD85"/>
                  </a:gs>
                  <a:gs pos="100000">
                    <a:srgbClr val="9ABB59"/>
                  </a:gs>
                </a:gsLst>
                <a:lin ang="5400000" scaled="0"/>
              </a:gradFill>
              <a:ln>
                <a:solidFill>
                  <a:schemeClr val="bg1">
                    <a:lumMod val="85000"/>
                  </a:schemeClr>
                </a:solidFill>
              </a:ln>
            </c:spPr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3B1615"/>
                  </a:gs>
                  <a:gs pos="50000">
                    <a:schemeClr val="bg2">
                      <a:lumMod val="25000"/>
                    </a:schemeClr>
                  </a:gs>
                  <a:gs pos="100000">
                    <a:srgbClr val="3B1615"/>
                  </a:gs>
                </a:gsLst>
                <a:lin ang="5400000" scaled="0"/>
              </a:gradFill>
              <a:ln>
                <a:solidFill>
                  <a:schemeClr val="bg1">
                    <a:lumMod val="85000"/>
                  </a:schemeClr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2022 год</c:v>
                </c:pt>
                <c:pt idx="1">
                  <c:v>2023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4762</c:v>
                </c:pt>
                <c:pt idx="1">
                  <c:v>6674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113157632"/>
        <c:axId val="113159168"/>
      </c:barChart>
      <c:catAx>
        <c:axId val="1131576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 b="1" baseline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13159168"/>
        <c:crosses val="autoZero"/>
        <c:auto val="1"/>
        <c:lblAlgn val="ctr"/>
        <c:lblOffset val="100"/>
        <c:noMultiLvlLbl val="0"/>
      </c:catAx>
      <c:valAx>
        <c:axId val="1131591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31576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09053948689527"/>
          <c:y val="0.28477963017379643"/>
          <c:w val="0.50994525550013214"/>
          <c:h val="0.8916641240157480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2">
                  <a:lumMod val="50000"/>
                </a:schemeClr>
              </a:solidFill>
            </a:ln>
          </c:spPr>
          <c:explosion val="6"/>
          <c:dPt>
            <c:idx val="0"/>
            <c:bubble3D val="0"/>
            <c:explosion val="5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c:spPr>
          </c:dPt>
          <c:dPt>
            <c:idx val="1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c:spPr>
          </c:dPt>
          <c:dPt>
            <c:idx val="2"/>
            <c:bubble3D val="0"/>
            <c:explosion val="3"/>
            <c:spPr>
              <a:solidFill>
                <a:srgbClr val="9ABB59"/>
              </a:solidFill>
              <a:ln>
                <a:solidFill>
                  <a:schemeClr val="tx2">
                    <a:lumMod val="50000"/>
                  </a:schemeClr>
                </a:solidFill>
              </a:ln>
            </c:spPr>
          </c:dPt>
          <c:dPt>
            <c:idx val="3"/>
            <c:bubble3D val="0"/>
            <c:spPr>
              <a:solidFill>
                <a:srgbClr val="4C5F27"/>
              </a:solidFill>
              <a:ln>
                <a:solidFill>
                  <a:schemeClr val="tx2">
                    <a:lumMod val="50000"/>
                  </a:schemeClr>
                </a:solidFill>
              </a:ln>
            </c:spPr>
          </c:dPt>
          <c:dPt>
            <c:idx val="4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bg2">
                    <a:lumMod val="10000"/>
                  </a:schemeClr>
                </a:solidFill>
              </a:ln>
            </c:spPr>
          </c:dPt>
          <c:dPt>
            <c:idx val="5"/>
            <c:bubble3D val="0"/>
            <c:spPr>
              <a:gradFill>
                <a:gsLst>
                  <a:gs pos="0">
                    <a:schemeClr val="bg2">
                      <a:lumMod val="10000"/>
                    </a:schemeClr>
                  </a:gs>
                  <a:gs pos="50000">
                    <a:schemeClr val="bg2">
                      <a:lumMod val="25000"/>
                    </a:schemeClr>
                  </a:gs>
                  <a:gs pos="100000">
                    <a:srgbClr val="3B1615"/>
                  </a:gs>
                </a:gsLst>
                <a:lin ang="5400000" scaled="0"/>
              </a:gradFill>
              <a:ln>
                <a:solidFill>
                  <a:schemeClr val="bg2">
                    <a:lumMod val="10000"/>
                  </a:schemeClr>
                </a:solidFill>
              </a:ln>
            </c:spPr>
          </c:dPt>
          <c:dPt>
            <c:idx val="6"/>
            <c:bubble3D val="0"/>
            <c:spPr>
              <a:solidFill>
                <a:srgbClr val="B5CD85"/>
              </a:solidFill>
              <a:ln>
                <a:solidFill>
                  <a:schemeClr val="tx2">
                    <a:lumMod val="50000"/>
                  </a:schemeClr>
                </a:solidFill>
              </a:ln>
            </c:spPr>
          </c:dPt>
          <c:dPt>
            <c:idx val="7"/>
            <c:bubble3D val="0"/>
            <c:spPr>
              <a:solidFill>
                <a:srgbClr val="9ABB59"/>
              </a:solidFill>
              <a:ln>
                <a:solidFill>
                  <a:schemeClr val="tx2">
                    <a:lumMod val="50000"/>
                  </a:schemeClr>
                </a:solidFill>
              </a:ln>
            </c:spPr>
          </c:dPt>
          <c:cat>
            <c:strRef>
              <c:f>Лист1!$A$2:$A$9</c:f>
              <c:strCache>
                <c:ptCount val="8"/>
                <c:pt idx="0">
                  <c:v>образовательный процесс</c:v>
                </c:pt>
                <c:pt idx="1">
                  <c:v>дорожное хозяйство</c:v>
                </c:pt>
                <c:pt idx="2">
                  <c:v>строительство, реконструкция социальных объектов</c:v>
                </c:pt>
                <c:pt idx="3">
                  <c:v>строительство, реконструкция социальных объектов</c:v>
                </c:pt>
                <c:pt idx="4">
                  <c:v>переселение</c:v>
                </c:pt>
                <c:pt idx="5">
                  <c:v>прочие доходы</c:v>
                </c:pt>
                <c:pt idx="6">
                  <c:v>налоговые доходы</c:v>
                </c:pt>
                <c:pt idx="7">
                  <c:v>неналоговые доходы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7.2</c:v>
                </c:pt>
                <c:pt idx="1">
                  <c:v>5.2</c:v>
                </c:pt>
                <c:pt idx="2">
                  <c:v>4.5999999999999996</c:v>
                </c:pt>
                <c:pt idx="3">
                  <c:v>3.6</c:v>
                </c:pt>
                <c:pt idx="4">
                  <c:v>2.5</c:v>
                </c:pt>
                <c:pt idx="5">
                  <c:v>11.299999999999999</c:v>
                </c:pt>
                <c:pt idx="6">
                  <c:v>6.7</c:v>
                </c:pt>
                <c:pt idx="7">
                  <c:v>2.2999999999999998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910342743048795E-2"/>
          <c:y val="0"/>
          <c:w val="0.92617931451390245"/>
          <c:h val="0.642046190844494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bg1">
                  <a:lumMod val="85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rgbClr val="85A644"/>
                  </a:gs>
                  <a:gs pos="50000">
                    <a:srgbClr val="B5CD85"/>
                  </a:gs>
                  <a:gs pos="100000">
                    <a:srgbClr val="9ABB59"/>
                  </a:gs>
                </a:gsLst>
                <a:lin ang="5400000" scaled="0"/>
              </a:gradFill>
              <a:ln>
                <a:solidFill>
                  <a:schemeClr val="bg1">
                    <a:lumMod val="85000"/>
                  </a:schemeClr>
                </a:solidFill>
              </a:ln>
            </c:spPr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3B1615"/>
                  </a:gs>
                  <a:gs pos="50000">
                    <a:schemeClr val="bg2">
                      <a:lumMod val="25000"/>
                    </a:schemeClr>
                  </a:gs>
                  <a:gs pos="100000">
                    <a:srgbClr val="3B1615"/>
                  </a:gs>
                </a:gsLst>
                <a:lin ang="5400000" scaled="0"/>
              </a:gradFill>
              <a:ln>
                <a:solidFill>
                  <a:schemeClr val="bg1">
                    <a:lumMod val="85000"/>
                  </a:schemeClr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2022 год</c:v>
                </c:pt>
                <c:pt idx="1">
                  <c:v>2023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3918</c:v>
                </c:pt>
                <c:pt idx="1">
                  <c:v>6848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113229184"/>
        <c:axId val="113235072"/>
      </c:barChart>
      <c:catAx>
        <c:axId val="1132291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 baseline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13235072"/>
        <c:crosses val="autoZero"/>
        <c:auto val="1"/>
        <c:lblAlgn val="ctr"/>
        <c:lblOffset val="100"/>
        <c:noMultiLvlLbl val="0"/>
      </c:catAx>
      <c:valAx>
        <c:axId val="11323507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32291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531656893924636E-2"/>
          <c:y val="0.10624047783118848"/>
          <c:w val="0.88255800036302645"/>
          <c:h val="0.652228174430970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bg2">
                  <a:lumMod val="10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rgbClr val="9ABB59"/>
                  </a:gs>
                  <a:gs pos="50000">
                    <a:srgbClr val="B5CD85"/>
                  </a:gs>
                  <a:gs pos="100000">
                    <a:srgbClr val="9ABB59"/>
                  </a:gs>
                </a:gsLst>
                <a:lin ang="5400000" scaled="0"/>
              </a:gradFill>
              <a:ln>
                <a:solidFill>
                  <a:srgbClr val="9ABB59"/>
                </a:solidFill>
              </a:ln>
            </c:spPr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3B1615"/>
                  </a:gs>
                  <a:gs pos="50000">
                    <a:schemeClr val="bg2">
                      <a:lumMod val="25000"/>
                    </a:schemeClr>
                  </a:gs>
                  <a:gs pos="100000">
                    <a:srgbClr val="3B1615"/>
                  </a:gs>
                </a:gsLst>
                <a:lin ang="5400000" scaled="0"/>
              </a:gradFill>
              <a:ln>
                <a:solidFill>
                  <a:schemeClr val="bg2">
                    <a:lumMod val="10000"/>
                  </a:schemeClr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2022 год</c:v>
                </c:pt>
                <c:pt idx="1">
                  <c:v>2023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1530</c:v>
                </c:pt>
                <c:pt idx="1">
                  <c:v>1358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axId val="114923776"/>
        <c:axId val="114937856"/>
      </c:barChart>
      <c:catAx>
        <c:axId val="1149237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14937856"/>
        <c:crosses val="autoZero"/>
        <c:auto val="1"/>
        <c:lblAlgn val="ctr"/>
        <c:lblOffset val="100"/>
        <c:noMultiLvlLbl val="0"/>
      </c:catAx>
      <c:valAx>
        <c:axId val="11493785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49237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0"/>
      <c:rotY val="0"/>
      <c:depthPercent val="110"/>
      <c:rAngAx val="0"/>
      <c:perspective val="20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7.0472967328206057E-2"/>
          <c:y val="6.7290779109175421E-4"/>
          <c:w val="0.71305253051272377"/>
          <c:h val="0.8872846043889371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кредиты кредитных организаций</c:v>
                </c:pt>
              </c:strCache>
            </c:strRef>
          </c:tx>
          <c:spPr>
            <a:gradFill>
              <a:gsLst>
                <a:gs pos="0">
                  <a:srgbClr val="3B1615"/>
                </a:gs>
                <a:gs pos="50000">
                  <a:schemeClr val="bg2">
                    <a:lumMod val="25000"/>
                  </a:schemeClr>
                </a:gs>
                <a:gs pos="100000">
                  <a:srgbClr val="3B1615"/>
                </a:gs>
              </a:gsLst>
              <a:lin ang="5400000" scaled="0"/>
            </a:gra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dir="10980000" rotWithShape="0">
                <a:srgbClr val="000000">
                  <a:alpha val="5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4.2046250875963564E-3"/>
                  <c:y val="6.0279784901948984E-3"/>
                </c:manualLayout>
              </c:layout>
              <c:tx>
                <c:rich>
                  <a:bodyPr/>
                  <a:lstStyle/>
                  <a:p>
                    <a:r>
                      <a:rPr lang="ru-RU" sz="1550" b="1" baseline="0" dirty="0" smtClean="0">
                        <a:solidFill>
                          <a:schemeClr val="bg1"/>
                        </a:solidFill>
                      </a:rPr>
                      <a:t>7 220</a:t>
                    </a:r>
                    <a:endParaRPr lang="ru-RU" sz="16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4015416958654519E-3"/>
                  <c:y val="-7.8764513866041285E-3"/>
                </c:manualLayout>
              </c:layout>
              <c:tx>
                <c:rich>
                  <a:bodyPr/>
                  <a:lstStyle/>
                  <a:p>
                    <a:r>
                      <a:rPr lang="ru-RU" sz="1550" b="1" baseline="0" dirty="0" smtClean="0">
                        <a:solidFill>
                          <a:schemeClr val="bg1"/>
                        </a:solidFill>
                      </a:rPr>
                      <a:t>1908,2</a:t>
                    </a:r>
                    <a:endParaRPr lang="ru-RU" sz="1600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0865810959223164E-3"/>
                  <c:y val="8.7444391938644971E-4"/>
                </c:manualLayout>
              </c:layout>
              <c:tx>
                <c:rich>
                  <a:bodyPr/>
                  <a:lstStyle/>
                  <a:p>
                    <a:r>
                      <a:rPr lang="ru-RU" sz="1550" b="1" baseline="0" dirty="0" smtClean="0">
                        <a:solidFill>
                          <a:schemeClr val="bg1"/>
                        </a:solidFill>
                      </a:rPr>
                      <a:t>1908,2</a:t>
                    </a:r>
                    <a:endParaRPr lang="ru-RU" sz="1400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z="1550" b="1" baseline="0" dirty="0" smtClean="0">
                        <a:solidFill>
                          <a:schemeClr val="bg1"/>
                        </a:solidFill>
                      </a:rPr>
                      <a:t>1908,2</a:t>
                    </a:r>
                    <a:endParaRPr lang="ru-RU" sz="140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1550" b="1" baseline="0" dirty="0" smtClean="0">
                        <a:solidFill>
                          <a:schemeClr val="bg1"/>
                        </a:solidFill>
                      </a:rPr>
                      <a:t>1908,2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"/>
                  <c:y val="5.1993754662883092E-2"/>
                </c:manualLayout>
              </c:layout>
              <c:tx>
                <c:rich>
                  <a:bodyPr/>
                  <a:lstStyle/>
                  <a:p>
                    <a:r>
                      <a:rPr lang="ru-RU" sz="1550" b="1" baseline="0" dirty="0" smtClean="0">
                        <a:solidFill>
                          <a:schemeClr val="bg1"/>
                        </a:solidFill>
                      </a:rPr>
                      <a:t>2</a:t>
                    </a:r>
                    <a:r>
                      <a:rPr lang="en-US" sz="1550" b="1" baseline="0" dirty="0" smtClean="0">
                        <a:solidFill>
                          <a:schemeClr val="bg1"/>
                        </a:solidFill>
                      </a:rPr>
                      <a:t>9</a:t>
                    </a:r>
                    <a:r>
                      <a:rPr lang="ru-RU" sz="1550" b="1" baseline="0" dirty="0" smtClean="0">
                        <a:solidFill>
                          <a:schemeClr val="bg1"/>
                        </a:solidFill>
                      </a:rPr>
                      <a:t>70,5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33359">
                <a:noFill/>
              </a:ln>
            </c:spPr>
            <c:txPr>
              <a:bodyPr/>
              <a:lstStyle/>
              <a:p>
                <a:pPr>
                  <a:defRPr sz="1550" b="1" baseline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Лист1!$B$1:$H$1</c:f>
              <c:strCache>
                <c:ptCount val="7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</c:strCache>
            </c:strRef>
          </c:cat>
          <c:val>
            <c:numRef>
              <c:f>Лист1!$B$2:$H$2</c:f>
              <c:numCache>
                <c:formatCode>#,##0.0</c:formatCode>
                <c:ptCount val="7"/>
                <c:pt idx="0" formatCode="#,##0">
                  <c:v>7220</c:v>
                </c:pt>
                <c:pt idx="1">
                  <c:v>1908.2</c:v>
                </c:pt>
                <c:pt idx="2">
                  <c:v>1908.2</c:v>
                </c:pt>
                <c:pt idx="3">
                  <c:v>1908.2</c:v>
                </c:pt>
                <c:pt idx="4">
                  <c:v>1908.2</c:v>
                </c:pt>
                <c:pt idx="5">
                  <c:v>2970.5</c:v>
                </c:pt>
                <c:pt idx="6" formatCode="#,##0">
                  <c:v>7220</c:v>
                </c:pt>
              </c:numCache>
            </c:numRef>
          </c:val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муниципальные ценные бумаги</c:v>
                </c:pt>
              </c:strCache>
            </c:strRef>
          </c:tx>
          <c:spPr>
            <a:solidFill>
              <a:schemeClr val="bg2">
                <a:lumMod val="25000"/>
              </a:schemeClr>
            </a:solidFill>
          </c:spPr>
          <c:invertIfNegative val="0"/>
          <c:dPt>
            <c:idx val="0"/>
            <c:invertIfNegative val="0"/>
            <c:bubble3D val="0"/>
          </c:dPt>
          <c:cat>
            <c:strRef>
              <c:f>Лист1!$B$1:$H$1</c:f>
              <c:strCache>
                <c:ptCount val="7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</c:strCache>
            </c:strRef>
          </c:cat>
          <c:val>
            <c:numRef>
              <c:f>Лист1!$B$3:$H$3</c:f>
              <c:numCache>
                <c:formatCode>#,##0.0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бюджетные кредиты</c:v>
                </c:pt>
              </c:strCache>
            </c:strRef>
          </c:tx>
          <c:spPr>
            <a:gradFill>
              <a:gsLst>
                <a:gs pos="0">
                  <a:srgbClr val="9ABB59"/>
                </a:gs>
                <a:gs pos="50000">
                  <a:srgbClr val="B5CD85"/>
                </a:gs>
                <a:gs pos="100000">
                  <a:srgbClr val="9ABB59"/>
                </a:gs>
              </a:gsLst>
              <a:lin ang="5400000" scaled="0"/>
            </a:gradFill>
            <a:ln>
              <a:solidFill>
                <a:schemeClr val="bg1">
                  <a:lumMod val="85000"/>
                </a:schemeClr>
              </a:solidFill>
            </a:ln>
          </c:spPr>
          <c:invertIfNegative val="0"/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Pt>
            <c:idx val="5"/>
            <c:invertIfNegative val="0"/>
            <c:bubble3D val="0"/>
          </c:dPt>
          <c:cat>
            <c:strRef>
              <c:f>Лист1!$B$1:$H$1</c:f>
              <c:strCache>
                <c:ptCount val="7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</c:strCache>
            </c:strRef>
          </c:cat>
          <c:val>
            <c:numRef>
              <c:f>Лист1!$B$4:$H$4</c:f>
              <c:numCache>
                <c:formatCode>#,##0.0</c:formatCode>
                <c:ptCount val="7"/>
                <c:pt idx="0">
                  <c:v>0</c:v>
                </c:pt>
                <c:pt idx="1">
                  <c:v>5311.8</c:v>
                </c:pt>
                <c:pt idx="2">
                  <c:v>5311.8</c:v>
                </c:pt>
                <c:pt idx="3">
                  <c:v>5311.8</c:v>
                </c:pt>
                <c:pt idx="4">
                  <c:v>5311.8</c:v>
                </c:pt>
                <c:pt idx="5">
                  <c:v>4249.5</c:v>
                </c:pt>
                <c:pt idx="6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8"/>
        <c:shape val="cylinder"/>
        <c:axId val="117361664"/>
        <c:axId val="117646080"/>
        <c:axId val="0"/>
      </c:bar3DChart>
      <c:catAx>
        <c:axId val="1173616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7646080"/>
        <c:crosses val="autoZero"/>
        <c:auto val="1"/>
        <c:lblAlgn val="ctr"/>
        <c:lblOffset val="100"/>
        <c:noMultiLvlLbl val="0"/>
      </c:catAx>
      <c:valAx>
        <c:axId val="117646080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117361664"/>
        <c:crosses val="autoZero"/>
        <c:crossBetween val="between"/>
      </c:valAx>
      <c:spPr>
        <a:effectLst>
          <a:glow rad="723900">
            <a:schemeClr val="accent1">
              <a:alpha val="40000"/>
            </a:schemeClr>
          </a:glow>
          <a:softEdge rad="0"/>
        </a:effectLst>
      </c:spPr>
    </c:plotArea>
    <c:legend>
      <c:legendPos val="r"/>
      <c:legendEntry>
        <c:idx val="1"/>
        <c:delete val="1"/>
      </c:legendEntry>
      <c:layout>
        <c:manualLayout>
          <c:xMode val="edge"/>
          <c:yMode val="edge"/>
          <c:x val="0.77409794848120639"/>
          <c:y val="0.56510407010333452"/>
          <c:w val="0.22590218752808328"/>
          <c:h val="0.249650547891625"/>
        </c:manualLayout>
      </c:layout>
      <c:overlay val="0"/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2267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816816816816817E-2"/>
          <c:y val="8.1263659059059596E-3"/>
          <c:w val="0.98179485948402789"/>
          <c:h val="0.7216694807356770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gradFill>
              <a:gsLst>
                <a:gs pos="0">
                  <a:srgbClr val="3B1615"/>
                </a:gs>
                <a:gs pos="50000">
                  <a:schemeClr val="bg2">
                    <a:lumMod val="25000"/>
                  </a:schemeClr>
                </a:gs>
                <a:gs pos="100000">
                  <a:srgbClr val="3B1615"/>
                </a:gs>
              </a:gsLst>
              <a:lin ang="5400000" scaled="0"/>
            </a:gradFill>
            <a:ln>
              <a:solidFill>
                <a:schemeClr val="bg1">
                  <a:lumMod val="85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2022 год 8008,2</c:v>
                </c:pt>
                <c:pt idx="1">
                  <c:v>план 2023 год  8891,0</c:v>
                </c:pt>
                <c:pt idx="2">
                  <c:v>факт 2023 год  9003,7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6472.9</c:v>
                </c:pt>
                <c:pt idx="1">
                  <c:v>6747.2</c:v>
                </c:pt>
                <c:pt idx="2">
                  <c:v>6733.6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gradFill>
              <a:gsLst>
                <a:gs pos="0">
                  <a:schemeClr val="accent3">
                    <a:lumMod val="75000"/>
                  </a:schemeClr>
                </a:gs>
                <a:gs pos="50000">
                  <a:schemeClr val="accent3">
                    <a:lumMod val="60000"/>
                    <a:lumOff val="40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lin ang="5400000" scaled="0"/>
            </a:gradFill>
            <a:ln>
              <a:solidFill>
                <a:schemeClr val="bg1">
                  <a:lumMod val="85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 baseline="0">
                    <a:solidFill>
                      <a:srgbClr val="3B161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2022 год 8008,2</c:v>
                </c:pt>
                <c:pt idx="1">
                  <c:v>план 2023 год  8891,0</c:v>
                </c:pt>
                <c:pt idx="2">
                  <c:v>факт 2023 год  9003,7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1535.3</c:v>
                </c:pt>
                <c:pt idx="1">
                  <c:v>2143.8000000000002</c:v>
                </c:pt>
                <c:pt idx="2">
                  <c:v>2270.1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overlap val="100"/>
        <c:axId val="67234432"/>
        <c:axId val="67236224"/>
      </c:barChart>
      <c:catAx>
        <c:axId val="672344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 b="1" baseline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67236224"/>
        <c:crosses val="autoZero"/>
        <c:auto val="1"/>
        <c:lblAlgn val="ctr"/>
        <c:lblOffset val="100"/>
        <c:noMultiLvlLbl val="0"/>
      </c:catAx>
      <c:valAx>
        <c:axId val="6723622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6723443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7.2072072072072073E-3"/>
          <c:y val="0.85844443125723235"/>
          <c:w val="0.78154671206639714"/>
          <c:h val="6.9910486592509438E-2"/>
        </c:manualLayout>
      </c:layout>
      <c:overlay val="0"/>
      <c:txPr>
        <a:bodyPr/>
        <a:lstStyle/>
        <a:p>
          <a:pPr>
            <a:defRPr sz="1400" b="1" baseline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691970333214336E-2"/>
          <c:y val="1.8734565197709E-2"/>
          <c:w val="0.78328713747325529"/>
          <c:h val="0.7597558284758891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3B1615"/>
              </a:solidFill>
            </a:ln>
          </c:spPr>
          <c:dPt>
            <c:idx val="0"/>
            <c:bubble3D val="0"/>
            <c:explosion val="23"/>
            <c:spPr>
              <a:gradFill>
                <a:gsLst>
                  <a:gs pos="0">
                    <a:srgbClr val="9ABB59"/>
                  </a:gs>
                  <a:gs pos="50000">
                    <a:srgbClr val="B5CD85"/>
                  </a:gs>
                  <a:gs pos="100000">
                    <a:srgbClr val="9ABB59"/>
                  </a:gs>
                </a:gsLst>
                <a:lin ang="5400000" scaled="0"/>
              </a:gradFill>
              <a:ln>
                <a:solidFill>
                  <a:srgbClr val="3B1615"/>
                </a:solidFill>
              </a:ln>
            </c:spPr>
          </c:dPt>
          <c:dPt>
            <c:idx val="1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rgbClr val="3B1615"/>
                </a:solidFill>
              </a:ln>
            </c:spPr>
          </c:dPt>
          <c:dPt>
            <c:idx val="2"/>
            <c:bubble3D val="0"/>
            <c:spPr>
              <a:solidFill>
                <a:srgbClr val="B2CB7F"/>
              </a:solidFill>
              <a:ln>
                <a:solidFill>
                  <a:srgbClr val="3B1615"/>
                </a:solidFill>
              </a:ln>
            </c:spPr>
          </c:dPt>
          <c:dPt>
            <c:idx val="3"/>
            <c:bubble3D val="0"/>
            <c:spPr>
              <a:solidFill>
                <a:srgbClr val="607830"/>
              </a:solidFill>
              <a:ln>
                <a:solidFill>
                  <a:srgbClr val="3B1615"/>
                </a:solidFill>
              </a:ln>
            </c:spPr>
          </c:dPt>
          <c:dPt>
            <c:idx val="4"/>
            <c:bubble3D val="0"/>
            <c:spPr>
              <a:solidFill>
                <a:srgbClr val="323E1A"/>
              </a:solidFill>
              <a:ln>
                <a:solidFill>
                  <a:srgbClr val="3B1615"/>
                </a:solidFill>
              </a:ln>
            </c:spPr>
          </c:dPt>
          <c:dPt>
            <c:idx val="5"/>
            <c:bubble3D val="0"/>
            <c:spPr>
              <a:solidFill>
                <a:schemeClr val="bg2">
                  <a:lumMod val="50000"/>
                </a:schemeClr>
              </a:solidFill>
              <a:ln>
                <a:solidFill>
                  <a:srgbClr val="3B1615"/>
                </a:solidFill>
              </a:ln>
            </c:spPr>
          </c:dPt>
          <c:dPt>
            <c:idx val="6"/>
            <c:bubble3D val="0"/>
            <c:spPr>
              <a:gradFill>
                <a:gsLst>
                  <a:gs pos="0">
                    <a:schemeClr val="bg2">
                      <a:lumMod val="25000"/>
                    </a:schemeClr>
                  </a:gs>
                  <a:gs pos="50000">
                    <a:schemeClr val="bg2">
                      <a:lumMod val="50000"/>
                    </a:schemeClr>
                  </a:gs>
                  <a:gs pos="100000">
                    <a:schemeClr val="bg2">
                      <a:lumMod val="25000"/>
                    </a:schemeClr>
                  </a:gs>
                </a:gsLst>
                <a:lin ang="5400000" scaled="0"/>
              </a:gradFill>
              <a:ln>
                <a:solidFill>
                  <a:srgbClr val="3B1615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НДФЛ</c:v>
                </c:pt>
                <c:pt idx="1">
                  <c:v>Земельный налог</c:v>
                </c:pt>
              </c:strCache>
            </c:strRef>
          </c:cat>
          <c:val>
            <c:numRef>
              <c:f>Лист1!$B$2:$B$3</c:f>
              <c:numCache>
                <c:formatCode>0</c:formatCode>
                <c:ptCount val="2"/>
                <c:pt idx="0">
                  <c:v>5370</c:v>
                </c:pt>
                <c:pt idx="1">
                  <c:v>541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05"/>
      </c:pieChart>
    </c:plotArea>
    <c:plotVisOnly val="1"/>
    <c:dispBlanksAs val="gap"/>
    <c:showDLblsOverMax val="0"/>
  </c:chart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889535753730328E-2"/>
          <c:y val="0.23471342028884493"/>
          <c:w val="0.94541399300409545"/>
          <c:h val="0.598564194737334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 на 2023 год </c:v>
                </c:pt>
              </c:strCache>
            </c:strRef>
          </c:tx>
          <c:spPr>
            <a:gradFill>
              <a:gsLst>
                <a:gs pos="0">
                  <a:srgbClr val="9ABB59"/>
                </a:gs>
                <a:gs pos="50000">
                  <a:schemeClr val="accent3">
                    <a:lumMod val="40000"/>
                    <a:lumOff val="60000"/>
                  </a:schemeClr>
                </a:gs>
                <a:gs pos="100000">
                  <a:srgbClr val="9ABB59"/>
                </a:gs>
              </a:gsLst>
              <a:lin ang="5400000" scaled="0"/>
            </a:gra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50800" dir="5400000" algn="ctr" rotWithShape="0">
                <a:srgbClr val="B5CD85"/>
              </a:outerShdw>
            </a:effectLst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chemeClr val="accent3">
                      <a:lumMod val="75000"/>
                    </a:schemeClr>
                  </a:gs>
                  <a:gs pos="50000">
                    <a:schemeClr val="accent3">
                      <a:lumMod val="60000"/>
                      <a:lumOff val="4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 scaled="0"/>
              </a:gradFill>
              <a:ln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50800" dir="5400000" algn="ctr" rotWithShape="0">
                  <a:srgbClr val="B5CD85"/>
                </a:outerShdw>
              </a:effectLst>
            </c:spPr>
          </c:dPt>
          <c:dPt>
            <c:idx val="1"/>
            <c:invertIfNegative val="0"/>
            <c:bubble3D val="0"/>
            <c:spPr>
              <a:gradFill>
                <a:gsLst>
                  <a:gs pos="0">
                    <a:schemeClr val="accent3">
                      <a:lumMod val="75000"/>
                    </a:schemeClr>
                  </a:gs>
                  <a:gs pos="50000">
                    <a:schemeClr val="accent3">
                      <a:lumMod val="60000"/>
                      <a:lumOff val="4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 scaled="0"/>
              </a:gradFill>
              <a:ln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50800" dir="5400000" algn="ctr" rotWithShape="0">
                  <a:srgbClr val="B5CD85"/>
                </a:outerShdw>
              </a:effectLst>
            </c:spPr>
          </c:dPt>
          <c:dPt>
            <c:idx val="2"/>
            <c:invertIfNegative val="0"/>
            <c:bubble3D val="0"/>
            <c:spPr>
              <a:gradFill>
                <a:gsLst>
                  <a:gs pos="0">
                    <a:schemeClr val="accent3">
                      <a:lumMod val="75000"/>
                    </a:schemeClr>
                  </a:gs>
                  <a:gs pos="50000">
                    <a:schemeClr val="accent3">
                      <a:lumMod val="60000"/>
                      <a:lumOff val="4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 scaled="0"/>
              </a:gradFill>
              <a:ln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50800" dir="5400000" algn="ctr" rotWithShape="0">
                  <a:srgbClr val="B5CD85"/>
                </a:outerShdw>
              </a:effectLst>
            </c:spPr>
          </c:dPt>
          <c:dPt>
            <c:idx val="3"/>
            <c:invertIfNegative val="0"/>
            <c:bubble3D val="0"/>
            <c:spPr>
              <a:gradFill>
                <a:gsLst>
                  <a:gs pos="0">
                    <a:schemeClr val="accent3">
                      <a:lumMod val="75000"/>
                    </a:schemeClr>
                  </a:gs>
                  <a:gs pos="50000">
                    <a:schemeClr val="accent3">
                      <a:lumMod val="60000"/>
                      <a:lumOff val="4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 scaled="0"/>
              </a:gradFill>
              <a:ln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50800" dir="5400000" algn="ctr" rotWithShape="0">
                  <a:srgbClr val="B5CD85"/>
                </a:outerShdw>
              </a:effectLst>
            </c:spPr>
          </c:dPt>
          <c:dLbls>
            <c:dLbl>
              <c:idx val="0"/>
              <c:layout>
                <c:manualLayout>
                  <c:x val="-3.0247803342596633E-3"/>
                  <c:y val="7.5783220135610058E-3"/>
                </c:manualLayout>
              </c:layout>
              <c:tx>
                <c:rich>
                  <a:bodyPr/>
                  <a:lstStyle/>
                  <a:p>
                    <a:r>
                      <a:rPr lang="ru-RU" baseline="0" dirty="0" smtClean="0">
                        <a:solidFill>
                          <a:srgbClr val="3B1615"/>
                        </a:solidFill>
                      </a:rPr>
                      <a:t>5 264,1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4.699368091006997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8.534979089230315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5123901671298312E-3"/>
                  <c:y val="5.279697500635880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7.682804945966722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3.0247803342596624E-3"/>
                  <c:y val="1.086433387639243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 baseline="0">
                    <a:solidFill>
                      <a:srgbClr val="3B161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НДФЛ</c:v>
                </c:pt>
                <c:pt idx="1">
                  <c:v>Земельный налог         </c:v>
                </c:pt>
                <c:pt idx="2">
                  <c:v>НИФЛ</c:v>
                </c:pt>
                <c:pt idx="3">
                  <c:v>Акцизы 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 formatCode="0.0">
                  <c:v>5264.1</c:v>
                </c:pt>
                <c:pt idx="1">
                  <c:v>538</c:v>
                </c:pt>
                <c:pt idx="2" formatCode="#,##0.0">
                  <c:v>184.6</c:v>
                </c:pt>
                <c:pt idx="3" formatCode="#,##0.0">
                  <c:v>71.2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 2023 года</c:v>
                </c:pt>
              </c:strCache>
            </c:strRef>
          </c:tx>
          <c:spPr>
            <a:gradFill>
              <a:gsLst>
                <a:gs pos="0">
                  <a:schemeClr val="bg2">
                    <a:lumMod val="10000"/>
                  </a:schemeClr>
                </a:gs>
                <a:gs pos="50000">
                  <a:schemeClr val="bg2">
                    <a:lumMod val="25000"/>
                  </a:schemeClr>
                </a:gs>
                <a:gs pos="100000">
                  <a:srgbClr val="3B1615"/>
                </a:gs>
              </a:gsLst>
              <a:lin ang="5400000" scaled="0"/>
            </a:gradFill>
            <a:ln>
              <a:solidFill>
                <a:schemeClr val="bg1">
                  <a:lumMod val="85000"/>
                </a:schemeClr>
              </a:solidFill>
            </a:ln>
          </c:spPr>
          <c:invertIfNegative val="0"/>
          <c:dLbls>
            <c:dLbl>
              <c:idx val="0"/>
              <c:layout>
                <c:manualLayout>
                  <c:x val="9.0743410027789868E-3"/>
                  <c:y val="4.244560032299882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rgbClr val="3B1615"/>
                        </a:solidFill>
                      </a:rPr>
                      <a:t>5 370,2</a:t>
                    </a:r>
                    <a:endParaRPr lang="en-US" dirty="0">
                      <a:solidFill>
                        <a:srgbClr val="3B1615"/>
                      </a:solidFill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8.194818592099577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5123901671298312E-3"/>
                  <c:y val="5.904467614545915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9.127836995278883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5.577781160734462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"/>
                  <c:y val="1.104375140059134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 baseline="0">
                    <a:solidFill>
                      <a:srgbClr val="3B161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НДФЛ</c:v>
                </c:pt>
                <c:pt idx="1">
                  <c:v>Земельный налог         </c:v>
                </c:pt>
                <c:pt idx="2">
                  <c:v>НИФЛ</c:v>
                </c:pt>
                <c:pt idx="3">
                  <c:v>Акцизы 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4"/>
                <c:pt idx="0" formatCode="0.0">
                  <c:v>5370.2</c:v>
                </c:pt>
                <c:pt idx="1">
                  <c:v>541</c:v>
                </c:pt>
                <c:pt idx="2" formatCode="#,##0.0">
                  <c:v>185.2</c:v>
                </c:pt>
                <c:pt idx="3" formatCode="#,##0.0">
                  <c:v>71.900000000000006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НДФЛ</c:v>
                </c:pt>
                <c:pt idx="1">
                  <c:v>Земельный налог         </c:v>
                </c:pt>
                <c:pt idx="2">
                  <c:v>НИФЛ</c:v>
                </c:pt>
                <c:pt idx="3">
                  <c:v>Акцизы 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1.0201553921847988</c:v>
                </c:pt>
                <c:pt idx="1">
                  <c:v>1.0055762081784387</c:v>
                </c:pt>
                <c:pt idx="2">
                  <c:v>1.0032502708559046</c:v>
                </c:pt>
                <c:pt idx="3">
                  <c:v>1.0098314606741574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"/>
        <c:axId val="82639488"/>
        <c:axId val="84038016"/>
      </c:barChart>
      <c:catAx>
        <c:axId val="826394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txPr>
          <a:bodyPr rot="0" vert="horz" anchor="ctr" anchorCtr="0"/>
          <a:lstStyle/>
          <a:p>
            <a:pPr>
              <a:defRPr sz="1800" b="1" baseline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84038016"/>
        <c:crosses val="autoZero"/>
        <c:auto val="1"/>
        <c:lblAlgn val="ctr"/>
        <c:lblOffset val="100"/>
        <c:noMultiLvlLbl val="0"/>
      </c:catAx>
      <c:valAx>
        <c:axId val="84038016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826394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816816816816817E-2"/>
          <c:y val="8.0020566845370733E-2"/>
          <c:w val="0.98179485948402789"/>
          <c:h val="0.649775279495151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Бюджетные организации и органы власти, 122,6%</c:v>
                </c:pt>
              </c:strCache>
            </c:strRef>
          </c:tx>
          <c:spPr>
            <a:gradFill>
              <a:gsLst>
                <a:gs pos="0">
                  <a:srgbClr val="262F13"/>
                </a:gs>
                <a:gs pos="50000">
                  <a:schemeClr val="bg2">
                    <a:lumMod val="25000"/>
                  </a:schemeClr>
                </a:gs>
                <a:gs pos="100000">
                  <a:srgbClr val="262F13"/>
                </a:gs>
              </a:gsLst>
              <a:lin ang="5400000" scaled="0"/>
            </a:gra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rgbClr val="3B1615"/>
                  </a:gs>
                  <a:gs pos="50000">
                    <a:schemeClr val="bg2">
                      <a:lumMod val="25000"/>
                    </a:schemeClr>
                  </a:gs>
                  <a:gs pos="100000">
                    <a:srgbClr val="3B1615"/>
                  </a:gs>
                </a:gsLst>
                <a:lin ang="5400000" scaled="0"/>
              </a:gradFill>
              <a:ln>
                <a:solidFill>
                  <a:schemeClr val="tx1"/>
                </a:solidFill>
              </a:ln>
            </c:spPr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3B1615"/>
                  </a:gs>
                  <a:gs pos="50000">
                    <a:schemeClr val="bg2">
                      <a:lumMod val="25000"/>
                    </a:schemeClr>
                  </a:gs>
                  <a:gs pos="100000">
                    <a:srgbClr val="3B1615"/>
                  </a:gs>
                </a:gsLst>
                <a:lin ang="5400000" scaled="0"/>
              </a:gradFill>
              <a:ln>
                <a:solidFill>
                  <a:schemeClr val="tx1"/>
                </a:solidFill>
              </a:ln>
            </c:spPr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2022 год</c:v>
                </c:pt>
                <c:pt idx="1">
                  <c:v>2023 год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7696.1</c:v>
                </c:pt>
                <c:pt idx="1">
                  <c:v>9433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Коммерческие структуры, ИП и физ.лица, 106,4%</c:v>
                </c:pt>
              </c:strCache>
            </c:strRef>
          </c:tx>
          <c:spPr>
            <a:gradFill>
              <a:gsLst>
                <a:gs pos="0">
                  <a:schemeClr val="accent3">
                    <a:lumMod val="75000"/>
                  </a:schemeClr>
                </a:gs>
                <a:gs pos="50000">
                  <a:schemeClr val="accent3">
                    <a:lumMod val="60000"/>
                    <a:lumOff val="40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lin ang="5400000" scaled="0"/>
            </a:gradFill>
            <a:ln>
              <a:solidFill>
                <a:schemeClr val="bg1">
                  <a:lumMod val="85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 baseline="0">
                    <a:solidFill>
                      <a:srgbClr val="3B161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2022 год</c:v>
                </c:pt>
                <c:pt idx="1">
                  <c:v>2023 год</c:v>
                </c:pt>
              </c:strCache>
            </c:strRef>
          </c:cat>
          <c:val>
            <c:numRef>
              <c:f>Лист1!$C$2:$C$3</c:f>
              <c:numCache>
                <c:formatCode>#,##0.0</c:formatCode>
                <c:ptCount val="2"/>
                <c:pt idx="0">
                  <c:v>17064.5</c:v>
                </c:pt>
                <c:pt idx="1">
                  <c:v>18158.3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Иностранные граждане на основе патента, 118,2%</c:v>
                </c:pt>
              </c:strCache>
            </c:strRef>
          </c:tx>
          <c:spPr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c:spPr>
          <c:invertIfNegative val="0"/>
          <c:dLbls>
            <c:dLbl>
              <c:idx val="0"/>
              <c:layout>
                <c:manualLayout>
                  <c:x val="3.888108581021967E-3"/>
                  <c:y val="-3.33365997710630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6134165661724713E-3"/>
                  <c:y val="-3.19354151082765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 baseline="0">
                    <a:solidFill>
                      <a:srgbClr val="3B161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2022 год</c:v>
                </c:pt>
                <c:pt idx="1">
                  <c:v>2023 год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213.9</c:v>
                </c:pt>
                <c:pt idx="1">
                  <c:v>252.8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overlap val="100"/>
        <c:axId val="84162432"/>
        <c:axId val="84163968"/>
      </c:barChart>
      <c:catAx>
        <c:axId val="841624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 b="1" baseline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84163968"/>
        <c:crosses val="autoZero"/>
        <c:auto val="1"/>
        <c:lblAlgn val="ctr"/>
        <c:lblOffset val="100"/>
        <c:noMultiLvlLbl val="0"/>
      </c:catAx>
      <c:valAx>
        <c:axId val="8416396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8416243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"/>
          <c:y val="0.81382046721251311"/>
          <c:w val="1"/>
          <c:h val="0.12316877440211267"/>
        </c:manualLayout>
      </c:layout>
      <c:overlay val="0"/>
      <c:txPr>
        <a:bodyPr/>
        <a:lstStyle/>
        <a:p>
          <a:pPr>
            <a:defRPr sz="1400" b="1" baseline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bg1">
                  <a:lumMod val="85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chemeClr val="accent3">
                      <a:lumMod val="50000"/>
                    </a:schemeClr>
                  </a:gs>
                  <a:gs pos="50000">
                    <a:schemeClr val="accent3">
                      <a:lumMod val="60000"/>
                      <a:lumOff val="4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 scaled="0"/>
              </a:gradFill>
              <a:ln>
                <a:solidFill>
                  <a:schemeClr val="bg1">
                    <a:lumMod val="85000"/>
                  </a:schemeClr>
                </a:solidFill>
              </a:ln>
            </c:spPr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3B1615"/>
                  </a:gs>
                  <a:gs pos="50000">
                    <a:schemeClr val="bg2">
                      <a:lumMod val="25000"/>
                    </a:schemeClr>
                  </a:gs>
                  <a:gs pos="100000">
                    <a:srgbClr val="3B1615"/>
                  </a:gs>
                </a:gsLst>
                <a:lin ang="5400000" scaled="0"/>
              </a:gradFill>
              <a:ln>
                <a:solidFill>
                  <a:schemeClr val="bg1">
                    <a:lumMod val="85000"/>
                  </a:schemeClr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2022 год</c:v>
                </c:pt>
                <c:pt idx="1">
                  <c:v>2023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657</c:v>
                </c:pt>
                <c:pt idx="1">
                  <c:v>541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97860992"/>
        <c:axId val="97862784"/>
      </c:barChart>
      <c:catAx>
        <c:axId val="978609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 baseline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97862784"/>
        <c:crosses val="autoZero"/>
        <c:auto val="1"/>
        <c:lblAlgn val="ctr"/>
        <c:lblOffset val="100"/>
        <c:noMultiLvlLbl val="0"/>
      </c:catAx>
      <c:valAx>
        <c:axId val="978627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978609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265828446962318E-2"/>
          <c:y val="0"/>
          <c:w val="0.92617931451390245"/>
          <c:h val="0.815285656422196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>
              <a:gsLst>
                <a:gs pos="0">
                  <a:schemeClr val="accent3">
                    <a:lumMod val="50000"/>
                  </a:schemeClr>
                </a:gs>
                <a:gs pos="50000">
                  <a:schemeClr val="accent3">
                    <a:lumMod val="60000"/>
                    <a:lumOff val="40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lin ang="5400000" scaled="0"/>
            </a:gradFill>
            <a:ln>
              <a:solidFill>
                <a:schemeClr val="bg1">
                  <a:lumMod val="85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3B1615"/>
                  </a:gs>
                  <a:gs pos="50000">
                    <a:schemeClr val="bg2">
                      <a:lumMod val="25000"/>
                    </a:schemeClr>
                  </a:gs>
                  <a:gs pos="100000">
                    <a:schemeClr val="bg2">
                      <a:lumMod val="10000"/>
                    </a:schemeClr>
                  </a:gs>
                </a:gsLst>
                <a:lin ang="5400000" scaled="0"/>
              </a:gradFill>
              <a:ln>
                <a:solidFill>
                  <a:schemeClr val="bg1">
                    <a:lumMod val="85000"/>
                  </a:schemeClr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2022 год</c:v>
                </c:pt>
                <c:pt idx="1">
                  <c:v>2023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257</c:v>
                </c:pt>
                <c:pt idx="1">
                  <c:v>280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"/>
        <c:axId val="98022144"/>
        <c:axId val="98023680"/>
      </c:barChart>
      <c:catAx>
        <c:axId val="980221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 baseline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98023680"/>
        <c:crosses val="autoZero"/>
        <c:auto val="1"/>
        <c:lblAlgn val="ctr"/>
        <c:lblOffset val="100"/>
        <c:noMultiLvlLbl val="0"/>
      </c:catAx>
      <c:valAx>
        <c:axId val="98023680"/>
        <c:scaling>
          <c:orientation val="minMax"/>
          <c:max val="260"/>
        </c:scaling>
        <c:delete val="1"/>
        <c:axPos val="l"/>
        <c:numFmt formatCode="General" sourceLinked="1"/>
        <c:majorTickMark val="out"/>
        <c:minorTickMark val="none"/>
        <c:tickLblPos val="nextTo"/>
        <c:crossAx val="98022144"/>
        <c:crosses val="autoZero"/>
        <c:crossBetween val="between"/>
        <c:majorUnit val="1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910342743048795E-2"/>
          <c:y val="0.17704282657081713"/>
          <c:w val="0.92617931451390245"/>
          <c:h val="0.623008531599203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>
              <a:gsLst>
                <a:gs pos="0">
                  <a:schemeClr val="accent3">
                    <a:lumMod val="50000"/>
                  </a:schemeClr>
                </a:gs>
                <a:gs pos="50000">
                  <a:schemeClr val="accent3">
                    <a:lumMod val="60000"/>
                    <a:lumOff val="40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lin ang="5400000" scaled="0"/>
            </a:gradFill>
            <a:ln>
              <a:solidFill>
                <a:schemeClr val="bg1">
                  <a:lumMod val="85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3B1615"/>
                  </a:gs>
                  <a:gs pos="50000">
                    <a:schemeClr val="bg2">
                      <a:lumMod val="25000"/>
                    </a:schemeClr>
                  </a:gs>
                  <a:gs pos="100000">
                    <a:srgbClr val="3B1615"/>
                  </a:gs>
                </a:gsLst>
                <a:lin ang="5400000" scaled="0"/>
              </a:gradFill>
              <a:ln>
                <a:solidFill>
                  <a:schemeClr val="bg1">
                    <a:lumMod val="85000"/>
                  </a:schemeClr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2022 год</c:v>
                </c:pt>
                <c:pt idx="1">
                  <c:v>2023 год</c:v>
                </c:pt>
              </c:strCache>
            </c:strRef>
          </c:cat>
          <c:val>
            <c:numRef>
              <c:f>Лист1!$B$2:$B$3</c:f>
              <c:numCache>
                <c:formatCode>0</c:formatCode>
                <c:ptCount val="2"/>
                <c:pt idx="0">
                  <c:v>208</c:v>
                </c:pt>
                <c:pt idx="1">
                  <c:v>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98088832"/>
        <c:axId val="98090368"/>
      </c:barChart>
      <c:catAx>
        <c:axId val="980888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 baseline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98090368"/>
        <c:crosses val="autoZero"/>
        <c:auto val="1"/>
        <c:lblAlgn val="ctr"/>
        <c:lblOffset val="100"/>
        <c:noMultiLvlLbl val="0"/>
      </c:catAx>
      <c:valAx>
        <c:axId val="98090368"/>
        <c:scaling>
          <c:orientation val="minMax"/>
          <c:max val="210"/>
        </c:scaling>
        <c:delete val="1"/>
        <c:axPos val="l"/>
        <c:numFmt formatCode="0" sourceLinked="1"/>
        <c:majorTickMark val="out"/>
        <c:minorTickMark val="none"/>
        <c:tickLblPos val="nextTo"/>
        <c:crossAx val="98088832"/>
        <c:crosses val="autoZero"/>
        <c:crossBetween val="between"/>
        <c:majorUnit val="8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0.27919</cdr:x>
      <cdr:y>0.5575</cdr:y>
    </cdr:from>
    <cdr:to>
      <cdr:x>0.36115</cdr:x>
      <cdr:y>0.66587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448354" y="2592288"/>
          <a:ext cx="720037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0.50024</cdr:x>
      <cdr:y>0.63462</cdr:y>
    </cdr:from>
    <cdr:to>
      <cdr:x>0.5817</cdr:x>
      <cdr:y>0.743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4392525" y="2952328"/>
          <a:ext cx="720037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0.56812</cdr:x>
      <cdr:y>0</cdr:y>
    </cdr:from>
    <cdr:to>
      <cdr:x>0.66695</cdr:x>
      <cdr:y>0.08622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5256584" y="0"/>
          <a:ext cx="914400" cy="4594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</cdr:x>
      <cdr:y>0.63519</cdr:y>
    </cdr:from>
    <cdr:to>
      <cdr:x>0.09009</cdr:x>
      <cdr:y>0.73038</cdr:y>
    </cdr:to>
    <cdr:sp macro="" textlink="">
      <cdr:nvSpPr>
        <cdr:cNvPr id="48" name="Прямоугольник 47"/>
        <cdr:cNvSpPr/>
      </cdr:nvSpPr>
      <cdr:spPr>
        <a:xfrm xmlns:a="http://schemas.openxmlformats.org/drawingml/2006/main">
          <a:off x="0" y="2593843"/>
          <a:ext cx="700268" cy="38874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0.06886</cdr:x>
      <cdr:y>0.11241</cdr:y>
    </cdr:from>
    <cdr:to>
      <cdr:x>0.10315</cdr:x>
      <cdr:y>0.17974</cdr:y>
    </cdr:to>
    <cdr:sp macro="" textlink="">
      <cdr:nvSpPr>
        <cdr:cNvPr id="3" name="TextBox 2"/>
        <cdr:cNvSpPr txBox="1"/>
      </cdr:nvSpPr>
      <cdr:spPr>
        <a:xfrm xmlns:a="http://schemas.openxmlformats.org/drawingml/2006/main" flipH="1" flipV="1">
          <a:off x="624004" y="543749"/>
          <a:ext cx="310721" cy="3257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0.27919</cdr:x>
      <cdr:y>0.5575</cdr:y>
    </cdr:from>
    <cdr:to>
      <cdr:x>0.36115</cdr:x>
      <cdr:y>0.66587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448354" y="2592288"/>
          <a:ext cx="720037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0.50024</cdr:x>
      <cdr:y>0.63462</cdr:y>
    </cdr:from>
    <cdr:to>
      <cdr:x>0.5817</cdr:x>
      <cdr:y>0.743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4392525" y="2952328"/>
          <a:ext cx="720037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0.37356</cdr:x>
      <cdr:y>0.08108</cdr:y>
    </cdr:from>
    <cdr:to>
      <cdr:x>0.47239</cdr:x>
      <cdr:y>0.25268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3456384" y="43204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0.56812</cdr:x>
      <cdr:y>0</cdr:y>
    </cdr:from>
    <cdr:to>
      <cdr:x>0.66695</cdr:x>
      <cdr:y>0.08622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5256584" y="0"/>
          <a:ext cx="914400" cy="4594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</cdr:x>
      <cdr:y>0.63519</cdr:y>
    </cdr:from>
    <cdr:to>
      <cdr:x>0.09009</cdr:x>
      <cdr:y>0.73038</cdr:y>
    </cdr:to>
    <cdr:sp macro="" textlink="">
      <cdr:nvSpPr>
        <cdr:cNvPr id="48" name="Прямоугольник 47"/>
        <cdr:cNvSpPr/>
      </cdr:nvSpPr>
      <cdr:spPr>
        <a:xfrm xmlns:a="http://schemas.openxmlformats.org/drawingml/2006/main">
          <a:off x="0" y="2593843"/>
          <a:ext cx="700268" cy="38874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0.06886</cdr:x>
      <cdr:y>0.11241</cdr:y>
    </cdr:from>
    <cdr:to>
      <cdr:x>0.10315</cdr:x>
      <cdr:y>0.17974</cdr:y>
    </cdr:to>
    <cdr:sp macro="" textlink="">
      <cdr:nvSpPr>
        <cdr:cNvPr id="3" name="TextBox 2"/>
        <cdr:cNvSpPr txBox="1"/>
      </cdr:nvSpPr>
      <cdr:spPr>
        <a:xfrm xmlns:a="http://schemas.openxmlformats.org/drawingml/2006/main" flipH="1" flipV="1">
          <a:off x="624004" y="543749"/>
          <a:ext cx="310721" cy="3257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0.17787</cdr:x>
      <cdr:y>0.58106</cdr:y>
    </cdr:from>
    <cdr:to>
      <cdr:x>0.35545</cdr:x>
      <cdr:y>0.72832</cdr:y>
    </cdr:to>
    <cdr:sp macro="" textlink="">
      <cdr:nvSpPr>
        <cdr:cNvPr id="3" name="TextBox 23"/>
        <cdr:cNvSpPr txBox="1"/>
      </cdr:nvSpPr>
      <cdr:spPr>
        <a:xfrm xmlns:a="http://schemas.openxmlformats.org/drawingml/2006/main">
          <a:off x="757003" y="1447571"/>
          <a:ext cx="755778" cy="36686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 smtClean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958</a:t>
          </a:r>
          <a:endParaRPr lang="ru-RU" sz="2400" b="1" dirty="0">
            <a:solidFill>
              <a:srgbClr val="3B1615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0.53303</cdr:x>
      <cdr:y>0.47242</cdr:y>
    </cdr:from>
    <cdr:to>
      <cdr:x>0.8005</cdr:x>
      <cdr:y>0.61968</cdr:y>
    </cdr:to>
    <cdr:sp macro="" textlink="">
      <cdr:nvSpPr>
        <cdr:cNvPr id="4" name="TextBox 23"/>
        <cdr:cNvSpPr txBox="1"/>
      </cdr:nvSpPr>
      <cdr:spPr>
        <a:xfrm xmlns:a="http://schemas.openxmlformats.org/drawingml/2006/main">
          <a:off x="2268564" y="1481076"/>
          <a:ext cx="1138334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1 041</a:t>
          </a:r>
          <a:endParaRPr lang="ru-RU" sz="2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0.52645</cdr:x>
      <cdr:y>0.20633</cdr:y>
    </cdr:from>
    <cdr:to>
      <cdr:x>0.82023</cdr:x>
      <cdr:y>0.37462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2240572" y="565998"/>
          <a:ext cx="1250302" cy="461665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 sz="2400" b="1" dirty="0" smtClean="0">
            <a:solidFill>
              <a:srgbClr val="3B1615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0.27919</cdr:x>
      <cdr:y>0.5575</cdr:y>
    </cdr:from>
    <cdr:to>
      <cdr:x>0.36115</cdr:x>
      <cdr:y>0.66587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448354" y="2592288"/>
          <a:ext cx="720037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0.50024</cdr:x>
      <cdr:y>0.63462</cdr:y>
    </cdr:from>
    <cdr:to>
      <cdr:x>0.5817</cdr:x>
      <cdr:y>0.743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4392525" y="2952328"/>
          <a:ext cx="720037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0.3612</cdr:x>
      <cdr:y>0.12695</cdr:y>
    </cdr:from>
    <cdr:to>
      <cdr:x>0.46003</cdr:x>
      <cdr:y>0.29855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3273028" y="94990"/>
          <a:ext cx="895543" cy="1283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0.56812</cdr:x>
      <cdr:y>0</cdr:y>
    </cdr:from>
    <cdr:to>
      <cdr:x>0.66695</cdr:x>
      <cdr:y>0.08622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5256584" y="0"/>
          <a:ext cx="914400" cy="4594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</cdr:x>
      <cdr:y>0</cdr:y>
    </cdr:from>
    <cdr:to>
      <cdr:x>0.09883</cdr:x>
      <cdr:y>0.1716</cdr:y>
    </cdr:to>
    <cdr:sp macro="" textlink="">
      <cdr:nvSpPr>
        <cdr:cNvPr id="18" name="TextBox 1"/>
        <cdr:cNvSpPr txBox="1"/>
      </cdr:nvSpPr>
      <cdr:spPr>
        <a:xfrm xmlns:a="http://schemas.openxmlformats.org/drawingml/2006/main">
          <a:off x="0" y="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0.06886</cdr:x>
      <cdr:y>0.11241</cdr:y>
    </cdr:from>
    <cdr:to>
      <cdr:x>0.10315</cdr:x>
      <cdr:y>0.17974</cdr:y>
    </cdr:to>
    <cdr:sp macro="" textlink="">
      <cdr:nvSpPr>
        <cdr:cNvPr id="3" name="TextBox 2"/>
        <cdr:cNvSpPr txBox="1"/>
      </cdr:nvSpPr>
      <cdr:spPr>
        <a:xfrm xmlns:a="http://schemas.openxmlformats.org/drawingml/2006/main" flipH="1" flipV="1">
          <a:off x="624004" y="543749"/>
          <a:ext cx="310721" cy="3257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0.06014</cdr:x>
      <cdr:y>0.06805</cdr:y>
    </cdr:from>
    <cdr:to>
      <cdr:x>0.10413</cdr:x>
      <cdr:y>0.87492</cdr:y>
    </cdr:to>
    <cdr:sp macro="" textlink="">
      <cdr:nvSpPr>
        <cdr:cNvPr id="2" name="Левая фигурная скобка 1"/>
        <cdr:cNvSpPr/>
      </cdr:nvSpPr>
      <cdr:spPr>
        <a:xfrm xmlns:a="http://schemas.openxmlformats.org/drawingml/2006/main">
          <a:off x="544980" y="245516"/>
          <a:ext cx="398614" cy="2911060"/>
        </a:xfrm>
        <a:prstGeom xmlns:a="http://schemas.openxmlformats.org/drawingml/2006/main" prst="leftBrace">
          <a:avLst>
            <a:gd name="adj1" fmla="val 8333"/>
            <a:gd name="adj2" fmla="val 48951"/>
          </a:avLst>
        </a:prstGeom>
        <a:ln xmlns:a="http://schemas.openxmlformats.org/drawingml/2006/main" w="28575">
          <a:solidFill>
            <a:schemeClr val="bg1">
              <a:lumMod val="50000"/>
            </a:schemeClr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</cdr:x>
      <cdr:y>0.14826</cdr:y>
    </cdr:from>
    <cdr:to>
      <cdr:x>0.07208</cdr:x>
      <cdr:y>0.61872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0" y="748881"/>
          <a:ext cx="914400" cy="23762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18" tIns="45710" rIns="91418" bIns="4571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90" y="0"/>
            <a:ext cx="2946400" cy="496888"/>
          </a:xfrm>
          <a:prstGeom prst="rect">
            <a:avLst/>
          </a:prstGeom>
        </p:spPr>
        <p:txBody>
          <a:bodyPr vert="horz" lIns="91418" tIns="45710" rIns="91418" bIns="45710" rtlCol="0"/>
          <a:lstStyle>
            <a:lvl1pPr algn="r">
              <a:defRPr sz="1200"/>
            </a:lvl1pPr>
          </a:lstStyle>
          <a:p>
            <a:fld id="{6BCB8817-ACDE-4AAC-BE42-22B52CC65873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8" tIns="45710" rIns="91418" bIns="4571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2" y="4716465"/>
            <a:ext cx="5438775" cy="4467225"/>
          </a:xfrm>
          <a:prstGeom prst="rect">
            <a:avLst/>
          </a:prstGeom>
        </p:spPr>
        <p:txBody>
          <a:bodyPr vert="horz" lIns="91418" tIns="45710" rIns="91418" bIns="4571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2"/>
            <a:ext cx="2946400" cy="496888"/>
          </a:xfrm>
          <a:prstGeom prst="rect">
            <a:avLst/>
          </a:prstGeom>
        </p:spPr>
        <p:txBody>
          <a:bodyPr vert="horz" lIns="91418" tIns="45710" rIns="91418" bIns="4571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90" y="9429752"/>
            <a:ext cx="2946400" cy="496888"/>
          </a:xfrm>
          <a:prstGeom prst="rect">
            <a:avLst/>
          </a:prstGeom>
        </p:spPr>
        <p:txBody>
          <a:bodyPr vert="horz" lIns="91418" tIns="45710" rIns="91418" bIns="45710" rtlCol="0" anchor="b"/>
          <a:lstStyle>
            <a:lvl1pPr algn="r">
              <a:defRPr sz="1200"/>
            </a:lvl1pPr>
          </a:lstStyle>
          <a:p>
            <a:fld id="{DF34850E-6AE9-47AE-9EDF-80767E3D3A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80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4850E-6AE9-47AE-9EDF-80767E3D3A5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250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4850E-6AE9-47AE-9EDF-80767E3D3A5D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075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32347-E50A-4827-BF49-474B4800D145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FE9F-ABE6-43FB-9BBE-B746FD2ABB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798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32347-E50A-4827-BF49-474B4800D145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FE9F-ABE6-43FB-9BBE-B746FD2ABB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96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32347-E50A-4827-BF49-474B4800D145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FE9F-ABE6-43FB-9BBE-B746FD2ABB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05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32347-E50A-4827-BF49-474B4800D145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FE9F-ABE6-43FB-9BBE-B746FD2ABB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7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32347-E50A-4827-BF49-474B4800D145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FE9F-ABE6-43FB-9BBE-B746FD2ABB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704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32347-E50A-4827-BF49-474B4800D145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FE9F-ABE6-43FB-9BBE-B746FD2ABB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00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32347-E50A-4827-BF49-474B4800D145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FE9F-ABE6-43FB-9BBE-B746FD2ABB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86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32347-E50A-4827-BF49-474B4800D145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FE9F-ABE6-43FB-9BBE-B746FD2ABB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75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32347-E50A-4827-BF49-474B4800D145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FE9F-ABE6-43FB-9BBE-B746FD2ABB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35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32347-E50A-4827-BF49-474B4800D145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FE9F-ABE6-43FB-9BBE-B746FD2ABB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58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32347-E50A-4827-BF49-474B4800D145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FE9F-ABE6-43FB-9BBE-B746FD2ABB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17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32347-E50A-4827-BF49-474B4800D145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3FE9F-ABE6-43FB-9BBE-B746FD2ABB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672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chart" Target="../charts/chart7.xml"/><Relationship Id="rId4" Type="http://schemas.openxmlformats.org/officeDocument/2006/relationships/image" Target="../media/image5.png"/><Relationship Id="rId9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chart" Target="../charts/chart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8.xml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0.xml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microsoft.com/office/2007/relationships/hdphoto" Target="../media/hdphoto9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5.jpeg"/><Relationship Id="rId5" Type="http://schemas.openxmlformats.org/officeDocument/2006/relationships/image" Target="../media/image5.png"/><Relationship Id="rId10" Type="http://schemas.openxmlformats.org/officeDocument/2006/relationships/image" Target="../media/image24.jpeg"/><Relationship Id="rId4" Type="http://schemas.microsoft.com/office/2007/relationships/hdphoto" Target="../media/hdphoto2.wdp"/><Relationship Id="rId9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12" Type="http://schemas.openxmlformats.org/officeDocument/2006/relationships/chart" Target="../charts/chart1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chart" Target="../charts/chart11.xml"/><Relationship Id="rId5" Type="http://schemas.openxmlformats.org/officeDocument/2006/relationships/image" Target="../media/image5.png"/><Relationship Id="rId10" Type="http://schemas.openxmlformats.org/officeDocument/2006/relationships/image" Target="../media/image29.png"/><Relationship Id="rId4" Type="http://schemas.microsoft.com/office/2007/relationships/hdphoto" Target="../media/hdphoto2.wdp"/><Relationship Id="rId9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0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microsoft.com/office/2007/relationships/hdphoto" Target="../media/hdphoto12.wdp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3.xml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4.xml"/><Relationship Id="rId5" Type="http://schemas.openxmlformats.org/officeDocument/2006/relationships/image" Target="../media/image5.png"/><Relationship Id="rId10" Type="http://schemas.openxmlformats.org/officeDocument/2006/relationships/image" Target="../media/image34.png"/><Relationship Id="rId4" Type="http://schemas.microsoft.com/office/2007/relationships/hdphoto" Target="../media/hdphoto2.wdp"/><Relationship Id="rId9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chart" Target="../charts/chart1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png"/><Relationship Id="rId7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.png"/><Relationship Id="rId7" Type="http://schemas.microsoft.com/office/2007/relationships/hdphoto" Target="../media/hdphoto14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5.png"/><Relationship Id="rId10" Type="http://schemas.openxmlformats.org/officeDocument/2006/relationships/image" Target="../media/image40.png"/><Relationship Id="rId4" Type="http://schemas.microsoft.com/office/2007/relationships/hdphoto" Target="../media/hdphoto2.wdp"/><Relationship Id="rId9" Type="http://schemas.microsoft.com/office/2007/relationships/hdphoto" Target="../media/hdphoto15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45.jpeg"/><Relationship Id="rId18" Type="http://schemas.openxmlformats.org/officeDocument/2006/relationships/image" Target="../media/image141.svg"/><Relationship Id="rId3" Type="http://schemas.openxmlformats.org/officeDocument/2006/relationships/image" Target="../media/image3.png"/><Relationship Id="rId21" Type="http://schemas.openxmlformats.org/officeDocument/2006/relationships/image" Target="../media/image48.png"/><Relationship Id="rId7" Type="http://schemas.openxmlformats.org/officeDocument/2006/relationships/image" Target="../media/image42.png"/><Relationship Id="rId12" Type="http://schemas.microsoft.com/office/2007/relationships/hdphoto" Target="../media/hdphoto18.wdp"/><Relationship Id="rId2" Type="http://schemas.openxmlformats.org/officeDocument/2006/relationships/image" Target="../media/image2.jpeg"/><Relationship Id="rId20" Type="http://schemas.microsoft.com/office/2007/relationships/hdphoto" Target="../media/hdphoto20.wdp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6.xml"/><Relationship Id="rId11" Type="http://schemas.openxmlformats.org/officeDocument/2006/relationships/image" Target="../media/image44.jpeg"/><Relationship Id="rId5" Type="http://schemas.openxmlformats.org/officeDocument/2006/relationships/image" Target="../media/image5.png"/><Relationship Id="rId15" Type="http://schemas.openxmlformats.org/officeDocument/2006/relationships/image" Target="../media/image46.png"/><Relationship Id="rId10" Type="http://schemas.microsoft.com/office/2007/relationships/hdphoto" Target="../media/hdphoto17.wdp"/><Relationship Id="rId19" Type="http://schemas.openxmlformats.org/officeDocument/2006/relationships/image" Target="../media/image47.png"/><Relationship Id="rId4" Type="http://schemas.microsoft.com/office/2007/relationships/hdphoto" Target="../media/hdphoto2.wdp"/><Relationship Id="rId9" Type="http://schemas.openxmlformats.org/officeDocument/2006/relationships/image" Target="../media/image43.jpeg"/><Relationship Id="rId14" Type="http://schemas.microsoft.com/office/2007/relationships/hdphoto" Target="../media/hdphoto19.wdp"/><Relationship Id="rId22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7.xml"/><Relationship Id="rId13" Type="http://schemas.openxmlformats.org/officeDocument/2006/relationships/image" Target="../media/image54.png"/><Relationship Id="rId18" Type="http://schemas.microsoft.com/office/2007/relationships/hdphoto" Target="../media/hdphoto25.wdp"/><Relationship Id="rId3" Type="http://schemas.openxmlformats.org/officeDocument/2006/relationships/image" Target="../media/image3.png"/><Relationship Id="rId7" Type="http://schemas.openxmlformats.org/officeDocument/2006/relationships/image" Target="../media/image51.png"/><Relationship Id="rId12" Type="http://schemas.microsoft.com/office/2007/relationships/hdphoto" Target="../media/hdphoto22.wdp"/><Relationship Id="rId17" Type="http://schemas.openxmlformats.org/officeDocument/2006/relationships/image" Target="../media/image56.png"/><Relationship Id="rId2" Type="http://schemas.openxmlformats.org/officeDocument/2006/relationships/image" Target="../media/image2.jpeg"/><Relationship Id="rId16" Type="http://schemas.microsoft.com/office/2007/relationships/hdphoto" Target="../media/hdphoto24.wdp"/><Relationship Id="rId20" Type="http://schemas.microsoft.com/office/2007/relationships/hdphoto" Target="../media/hdphoto26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openxmlformats.org/officeDocument/2006/relationships/image" Target="../media/image5.png"/><Relationship Id="rId15" Type="http://schemas.openxmlformats.org/officeDocument/2006/relationships/image" Target="../media/image55.png"/><Relationship Id="rId10" Type="http://schemas.microsoft.com/office/2007/relationships/hdphoto" Target="../media/hdphoto21.wdp"/><Relationship Id="rId19" Type="http://schemas.openxmlformats.org/officeDocument/2006/relationships/image" Target="../media/image57.png"/><Relationship Id="rId4" Type="http://schemas.microsoft.com/office/2007/relationships/hdphoto" Target="../media/hdphoto2.wdp"/><Relationship Id="rId9" Type="http://schemas.openxmlformats.org/officeDocument/2006/relationships/image" Target="../media/image52.png"/><Relationship Id="rId14" Type="http://schemas.microsoft.com/office/2007/relationships/hdphoto" Target="../media/hdphoto23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13" Type="http://schemas.openxmlformats.org/officeDocument/2006/relationships/image" Target="../media/image62.png"/><Relationship Id="rId3" Type="http://schemas.openxmlformats.org/officeDocument/2006/relationships/image" Target="../media/image3.png"/><Relationship Id="rId7" Type="http://schemas.openxmlformats.org/officeDocument/2006/relationships/image" Target="../media/image58.jpeg"/><Relationship Id="rId12" Type="http://schemas.openxmlformats.org/officeDocument/2006/relationships/image" Target="../media/image6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8.xml"/><Relationship Id="rId11" Type="http://schemas.openxmlformats.org/officeDocument/2006/relationships/image" Target="../media/image60.png"/><Relationship Id="rId5" Type="http://schemas.openxmlformats.org/officeDocument/2006/relationships/image" Target="../media/image5.png"/><Relationship Id="rId10" Type="http://schemas.microsoft.com/office/2007/relationships/hdphoto" Target="../media/hdphoto28.wdp"/><Relationship Id="rId4" Type="http://schemas.microsoft.com/office/2007/relationships/hdphoto" Target="../media/hdphoto2.wdp"/><Relationship Id="rId9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3" Type="http://schemas.openxmlformats.org/officeDocument/2006/relationships/image" Target="../media/image3.png"/><Relationship Id="rId7" Type="http://schemas.openxmlformats.org/officeDocument/2006/relationships/image" Target="../media/image63.jpeg"/><Relationship Id="rId12" Type="http://schemas.openxmlformats.org/officeDocument/2006/relationships/image" Target="../media/image6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9.xml"/><Relationship Id="rId11" Type="http://schemas.openxmlformats.org/officeDocument/2006/relationships/image" Target="../media/image65.png"/><Relationship Id="rId5" Type="http://schemas.openxmlformats.org/officeDocument/2006/relationships/image" Target="../media/image5.png"/><Relationship Id="rId10" Type="http://schemas.microsoft.com/office/2007/relationships/hdphoto" Target="../media/hdphoto30.wdp"/><Relationship Id="rId4" Type="http://schemas.microsoft.com/office/2007/relationships/hdphoto" Target="../media/hdphoto2.wdp"/><Relationship Id="rId9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31.wdp"/><Relationship Id="rId13" Type="http://schemas.openxmlformats.org/officeDocument/2006/relationships/image" Target="../media/image71.png"/><Relationship Id="rId3" Type="http://schemas.openxmlformats.org/officeDocument/2006/relationships/image" Target="../media/image3.png"/><Relationship Id="rId7" Type="http://schemas.openxmlformats.org/officeDocument/2006/relationships/image" Target="../media/image67.jpeg"/><Relationship Id="rId12" Type="http://schemas.openxmlformats.org/officeDocument/2006/relationships/image" Target="../media/image7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0.xml"/><Relationship Id="rId11" Type="http://schemas.openxmlformats.org/officeDocument/2006/relationships/image" Target="../media/image69.jpeg"/><Relationship Id="rId5" Type="http://schemas.openxmlformats.org/officeDocument/2006/relationships/image" Target="../media/image5.png"/><Relationship Id="rId10" Type="http://schemas.microsoft.com/office/2007/relationships/hdphoto" Target="../media/hdphoto32.wdp"/><Relationship Id="rId4" Type="http://schemas.microsoft.com/office/2007/relationships/hdphoto" Target="../media/hdphoto2.wdp"/><Relationship Id="rId9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3.png"/><Relationship Id="rId7" Type="http://schemas.microsoft.com/office/2007/relationships/hdphoto" Target="../media/hdphoto33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5.png"/><Relationship Id="rId4" Type="http://schemas.microsoft.com/office/2007/relationships/hdphoto" Target="../media/hdphoto2.wdp"/><Relationship Id="rId9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34.wdp"/><Relationship Id="rId13" Type="http://schemas.openxmlformats.org/officeDocument/2006/relationships/image" Target="../media/image80.png"/><Relationship Id="rId3" Type="http://schemas.openxmlformats.org/officeDocument/2006/relationships/image" Target="../media/image3.png"/><Relationship Id="rId7" Type="http://schemas.openxmlformats.org/officeDocument/2006/relationships/image" Target="../media/image77.png"/><Relationship Id="rId12" Type="http://schemas.microsoft.com/office/2007/relationships/hdphoto" Target="../media/hdphoto36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1.xml"/><Relationship Id="rId11" Type="http://schemas.openxmlformats.org/officeDocument/2006/relationships/image" Target="../media/image79.png"/><Relationship Id="rId5" Type="http://schemas.openxmlformats.org/officeDocument/2006/relationships/image" Target="../media/image5.png"/><Relationship Id="rId10" Type="http://schemas.microsoft.com/office/2007/relationships/hdphoto" Target="../media/hdphoto35.wdp"/><Relationship Id="rId4" Type="http://schemas.microsoft.com/office/2007/relationships/hdphoto" Target="../media/hdphoto2.wdp"/><Relationship Id="rId9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2.xml"/><Relationship Id="rId5" Type="http://schemas.openxmlformats.org/officeDocument/2006/relationships/image" Target="../media/image82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microsoft.com/office/2007/relationships/hdphoto" Target="../media/hdphoto4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5.png"/><Relationship Id="rId4" Type="http://schemas.microsoft.com/office/2007/relationships/hdphoto" Target="../media/hdphoto2.wdp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microsoft.com/office/2007/relationships/hdphoto" Target="../media/hdphoto7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11" Type="http://schemas.openxmlformats.org/officeDocument/2006/relationships/image" Target="../media/image12.jpeg"/><Relationship Id="rId5" Type="http://schemas.openxmlformats.org/officeDocument/2006/relationships/image" Target="../media/image5.png"/><Relationship Id="rId10" Type="http://schemas.microsoft.com/office/2007/relationships/hdphoto" Target="../media/hdphoto6.wdp"/><Relationship Id="rId4" Type="http://schemas.microsoft.com/office/2007/relationships/hdphoto" Target="../media/hdphoto2.wdp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.xml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4.xml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6.xml"/><Relationship Id="rId5" Type="http://schemas.openxmlformats.org/officeDocument/2006/relationships/image" Target="../media/image5.png"/><Relationship Id="rId4" Type="http://schemas.microsoft.com/office/2007/relationships/hdphoto" Target="../media/hdphoto2.wdp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9587"/>
            <a:ext cx="9144000" cy="12684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2060848"/>
            <a:ext cx="162905" cy="223224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/>
          <p:nvPr/>
        </p:nvPicPr>
        <p:blipFill rotWithShape="1"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7819" r="14262" b="60114"/>
          <a:stretch/>
        </p:blipFill>
        <p:spPr bwMode="auto">
          <a:xfrm>
            <a:off x="0" y="-27383"/>
            <a:ext cx="9144000" cy="13336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5362" y="2103140"/>
            <a:ext cx="7772400" cy="2187674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ОБ ИСПОЛНЕНИИ БЮДЖЕТА ВОЛГОГРАДА ЗА 2023 ГОД</a:t>
            </a:r>
            <a:endParaRPr lang="ru-RU" dirty="0">
              <a:solidFill>
                <a:srgbClr val="6C2826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11760" y="5039139"/>
            <a:ext cx="6480720" cy="388176"/>
          </a:xfrm>
        </p:spPr>
        <p:txBody>
          <a:bodyPr>
            <a:normAutofit fontScale="70000" lnSpcReduction="20000"/>
          </a:bodyPr>
          <a:lstStyle/>
          <a:p>
            <a:pPr algn="r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финансов администрации Волгограда</a:t>
            </a:r>
            <a:endParaRPr lang="ru-RU" sz="28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1320391" y="417443"/>
            <a:ext cx="6768752" cy="6532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</a:p>
        </p:txBody>
      </p:sp>
      <p:pic>
        <p:nvPicPr>
          <p:cNvPr id="7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4013" y="235584"/>
            <a:ext cx="720080" cy="82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395537" y="2706638"/>
            <a:ext cx="162904" cy="720080"/>
          </a:xfrm>
          <a:prstGeom prst="rect">
            <a:avLst/>
          </a:prstGeom>
          <a:gradFill>
            <a:gsLst>
              <a:gs pos="0">
                <a:srgbClr val="3B1615"/>
              </a:gs>
              <a:gs pos="50000">
                <a:schemeClr val="bg2">
                  <a:lumMod val="25000"/>
                </a:schemeClr>
              </a:gs>
              <a:gs pos="100000">
                <a:srgbClr val="3B1615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95537" y="3282702"/>
            <a:ext cx="162904" cy="72008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50000">
                <a:srgbClr val="B5CD85"/>
              </a:gs>
              <a:gs pos="100000">
                <a:schemeClr val="accent3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54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/>
          <p:nvPr/>
        </p:nvPicPr>
        <p:blipFill rotWithShape="1"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899"/>
            <a:ext cx="9144000" cy="10243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419" y="171150"/>
            <a:ext cx="609217" cy="660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841155" y="69795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2023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67224" t="83189" r="14423" b="8261"/>
          <a:stretch/>
        </p:blipFill>
        <p:spPr bwMode="auto">
          <a:xfrm>
            <a:off x="2910007" y="6165304"/>
            <a:ext cx="6233994" cy="6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29803" y="6402814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1600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680876884"/>
              </p:ext>
            </p:extLst>
          </p:nvPr>
        </p:nvGraphicFramePr>
        <p:xfrm>
          <a:off x="765844" y="2817845"/>
          <a:ext cx="3784847" cy="2053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1248315" y="3621485"/>
            <a:ext cx="1094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657</a:t>
            </a:r>
            <a:endParaRPr lang="ru-RU" sz="24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49470" y="3606015"/>
            <a:ext cx="999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541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27645" y="2388304"/>
            <a:ext cx="85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рублей</a:t>
            </a:r>
            <a:endParaRPr lang="ru-RU" sz="14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109625" y="2419147"/>
            <a:ext cx="3266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Земельный налог</a:t>
            </a:r>
            <a:endParaRPr lang="ru-RU" sz="2800" b="1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76429" y="5165496"/>
            <a:ext cx="3874262" cy="1323439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1000">
                <a:schemeClr val="accent3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  <a:gs pos="68000">
                <a:schemeClr val="accent3">
                  <a:lumMod val="20000"/>
                  <a:lumOff val="80000"/>
                </a:schemeClr>
              </a:gs>
            </a:gsLst>
            <a:lin ang="16200000" scaled="1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 исчислении налога действовала преференция в соответствии с федеральным законодательством</a:t>
            </a:r>
            <a:endParaRPr lang="ru-RU" sz="2000" b="1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332" y="1275161"/>
            <a:ext cx="1564250" cy="108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7249525" y="1363908"/>
            <a:ext cx="15071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dirty="0" smtClean="0">
                <a:solidFill>
                  <a:srgbClr val="181E0C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2 076</a:t>
            </a:r>
            <a:endParaRPr lang="ru-RU" sz="4800" dirty="0">
              <a:solidFill>
                <a:srgbClr val="181E0C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197737" y="2269589"/>
            <a:ext cx="39462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solidFill>
                  <a:srgbClr val="153B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земельных участков проверены</a:t>
            </a:r>
          </a:p>
        </p:txBody>
      </p:sp>
      <p:pic>
        <p:nvPicPr>
          <p:cNvPr id="24" name="Picture 6" descr="https://www.nalog.ru/css/ul/i/logo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229" y="2662665"/>
            <a:ext cx="1082857" cy="110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7011632" y="2766259"/>
            <a:ext cx="5132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dirty="0" smtClean="0">
                <a:solidFill>
                  <a:srgbClr val="3B1615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+</a:t>
            </a:r>
            <a:endParaRPr lang="ru-RU" sz="4800" dirty="0">
              <a:solidFill>
                <a:srgbClr val="3B1615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382874" y="2740436"/>
            <a:ext cx="15835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smtClean="0">
                <a:solidFill>
                  <a:srgbClr val="3B1615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1 8</a:t>
            </a:r>
            <a:r>
              <a:rPr lang="ru-RU" sz="4800" dirty="0" smtClean="0">
                <a:solidFill>
                  <a:srgbClr val="3B1615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66</a:t>
            </a:r>
            <a:endParaRPr lang="ru-RU" sz="4800" dirty="0">
              <a:solidFill>
                <a:srgbClr val="3B1615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849079" y="3653241"/>
            <a:ext cx="31257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земельных участков поставлены УФНС на учет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03390" y="1077644"/>
            <a:ext cx="4411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23528" y="1700808"/>
            <a:ext cx="3263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земельного налога в собственных доходах бюджета города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721442" y="1043432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64814" y="1254620"/>
            <a:ext cx="1094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455277" y="4558087"/>
            <a:ext cx="147508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dirty="0" smtClean="0">
                <a:solidFill>
                  <a:srgbClr val="181E0C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1 542</a:t>
            </a:r>
            <a:endParaRPr lang="ru-RU" sz="4800" dirty="0">
              <a:solidFill>
                <a:srgbClr val="181E0C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5701003" y="5401175"/>
            <a:ext cx="33496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земельным участкам оформлено право собственности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633" y="4405832"/>
            <a:ext cx="1380932" cy="977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493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0"/>
                            </p:stCondLst>
                            <p:childTnLst>
                              <p:par>
                                <p:cTn id="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0"/>
                            </p:stCondLst>
                            <p:childTnLst>
                              <p:par>
                                <p:cTn id="6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1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5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25" grpId="0"/>
      <p:bldP spid="32" grpId="0"/>
      <p:bldP spid="36" grpId="0"/>
      <p:bldP spid="52" grpId="0"/>
      <p:bldP spid="35" grpId="0" animBg="1"/>
      <p:bldP spid="22" grpId="0"/>
      <p:bldP spid="23" grpId="0"/>
      <p:bldP spid="26" grpId="0"/>
      <p:bldP spid="27" grpId="0"/>
      <p:bldP spid="28" grpId="0"/>
      <p:bldP spid="30" grpId="0"/>
      <p:bldP spid="37" grpId="0"/>
      <p:bldP spid="29" grpId="0"/>
      <p:bldP spid="38" grpId="0"/>
      <p:bldP spid="31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/>
          <p:nvPr/>
        </p:nvPicPr>
        <p:blipFill rotWithShape="1"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899"/>
            <a:ext cx="9144000" cy="10151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3656" y="189622"/>
            <a:ext cx="581508" cy="65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859627" y="79032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2023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67224" t="83189" r="14423" b="8261"/>
          <a:stretch/>
        </p:blipFill>
        <p:spPr bwMode="auto">
          <a:xfrm>
            <a:off x="2910007" y="6165304"/>
            <a:ext cx="6233994" cy="6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11801" y="6412050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ru-RU" sz="1600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4266717948"/>
              </p:ext>
            </p:extLst>
          </p:nvPr>
        </p:nvGraphicFramePr>
        <p:xfrm>
          <a:off x="778564" y="2603241"/>
          <a:ext cx="3784847" cy="2099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1266976" y="3219213"/>
            <a:ext cx="1094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257</a:t>
            </a:r>
            <a:endParaRPr lang="ru-RU" sz="24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78278" y="3900998"/>
            <a:ext cx="85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рублей</a:t>
            </a:r>
            <a:endParaRPr lang="ru-RU" sz="14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204363" y="2047855"/>
            <a:ext cx="872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УСН</a:t>
            </a:r>
            <a:endParaRPr lang="ru-RU" sz="2400" b="1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26572" y="4888383"/>
            <a:ext cx="4236097" cy="1323439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8000">
                <a:schemeClr val="accent3">
                  <a:lumMod val="40000"/>
                  <a:lumOff val="60000"/>
                </a:schemeClr>
              </a:gs>
              <a:gs pos="98769">
                <a:schemeClr val="accent1">
                  <a:lumMod val="20000"/>
                  <a:lumOff val="80000"/>
                </a:schemeClr>
              </a:gs>
              <a:gs pos="75000">
                <a:schemeClr val="accent3">
                  <a:lumMod val="20000"/>
                  <a:lumOff val="80000"/>
                </a:schemeClr>
              </a:gs>
            </a:gsLst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Темп роста прибыли прибыльных организаций Волгоградской области (104,8%) и погашение задолженности прошлых лет</a:t>
            </a:r>
            <a:endParaRPr lang="ru-RU" sz="2000" b="1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7" name="Диаграмма 36"/>
          <p:cNvGraphicFramePr/>
          <p:nvPr>
            <p:extLst>
              <p:ext uri="{D42A27DB-BD31-4B8C-83A1-F6EECF244321}">
                <p14:modId xmlns:p14="http://schemas.microsoft.com/office/powerpoint/2010/main" val="3791193110"/>
              </p:ext>
            </p:extLst>
          </p:nvPr>
        </p:nvGraphicFramePr>
        <p:xfrm>
          <a:off x="4942064" y="2313992"/>
          <a:ext cx="3784847" cy="2724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9" name="TextBox 38"/>
          <p:cNvSpPr txBox="1"/>
          <p:nvPr/>
        </p:nvSpPr>
        <p:spPr>
          <a:xfrm>
            <a:off x="7163877" y="3704088"/>
            <a:ext cx="1094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383763" y="2183392"/>
            <a:ext cx="2537927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ru-RU" sz="24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Патент</a:t>
            </a:r>
            <a:endParaRPr lang="ru-RU" sz="2400" b="1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525791" y="919573"/>
            <a:ext cx="13308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4,2 </a:t>
            </a:r>
            <a:r>
              <a:rPr lang="ru-RU" sz="4400" b="1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4400" b="1" baseline="30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89433" y="1498855"/>
            <a:ext cx="48950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6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прощенной системы налогообложения </a:t>
            </a:r>
          </a:p>
          <a:p>
            <a:r>
              <a:rPr lang="ru-RU" sz="16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собственных доходах бюджета города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6271016" y="1720939"/>
            <a:ext cx="253596" cy="420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baseline="10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baseline="100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849534" y="1532015"/>
            <a:ext cx="40729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патентной системы налогообложения </a:t>
            </a:r>
          </a:p>
          <a:p>
            <a:r>
              <a:rPr lang="ru-RU" sz="16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собственных доходах бюджета города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731110" y="1146618"/>
            <a:ext cx="8298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</a:t>
            </a:r>
            <a:endParaRPr lang="ru-RU" sz="2400" b="1" baseline="30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57290" y="4891494"/>
            <a:ext cx="3951281" cy="1323439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7000">
                <a:schemeClr val="accent3">
                  <a:lumMod val="40000"/>
                  <a:lumOff val="60000"/>
                </a:schemeClr>
              </a:gs>
              <a:gs pos="97846">
                <a:schemeClr val="accent1">
                  <a:lumMod val="20000"/>
                  <a:lumOff val="8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</a:gsLst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поступлений </a:t>
            </a:r>
            <a:br>
              <a:rPr lang="ru-RU" sz="20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связи с </a:t>
            </a:r>
            <a:r>
              <a:rPr lang="ru-RU" sz="20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переносом срока уплаты с 31.12.2023 </a:t>
            </a:r>
            <a:br>
              <a:rPr lang="ru-RU" sz="20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09.01.2024 </a:t>
            </a:r>
            <a:endParaRPr lang="ru-RU" sz="2000" b="1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31"/>
          <p:cNvSpPr txBox="1"/>
          <p:nvPr/>
        </p:nvSpPr>
        <p:spPr>
          <a:xfrm>
            <a:off x="2998249" y="3221115"/>
            <a:ext cx="1094767" cy="9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280</a:t>
            </a:r>
            <a:endParaRPr lang="en-US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12972" y="3625208"/>
            <a:ext cx="1094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208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016269" y="1543464"/>
            <a:ext cx="854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2000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18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32" grpId="0"/>
      <p:bldP spid="36" grpId="0"/>
      <p:bldP spid="52" grpId="0"/>
      <p:bldP spid="35" grpId="0" animBg="1"/>
      <p:bldGraphic spid="37" grpId="0">
        <p:bldAsOne/>
      </p:bldGraphic>
      <p:bldP spid="39" grpId="0"/>
      <p:bldP spid="60" grpId="0"/>
      <p:bldP spid="20" grpId="0"/>
      <p:bldP spid="26" grpId="0"/>
      <p:bldP spid="30" grpId="0"/>
      <p:bldP spid="24" grpId="0"/>
      <p:bldP spid="23" grpId="0" animBg="1"/>
      <p:bldP spid="25" grpId="0"/>
      <p:bldP spid="27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/>
          <p:nvPr/>
        </p:nvPicPr>
        <p:blipFill rotWithShape="1"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899"/>
            <a:ext cx="9144000" cy="10335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77474" y="198859"/>
            <a:ext cx="599981" cy="660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868864" y="69795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2023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67224" t="83189" r="14423" b="8261"/>
          <a:stretch/>
        </p:blipFill>
        <p:spPr bwMode="auto">
          <a:xfrm>
            <a:off x="2910007" y="6165304"/>
            <a:ext cx="6233994" cy="6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23587" y="6409373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ru-RU" sz="1600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459809480"/>
              </p:ext>
            </p:extLst>
          </p:nvPr>
        </p:nvGraphicFramePr>
        <p:xfrm>
          <a:off x="5146924" y="2323322"/>
          <a:ext cx="3784847" cy="34150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5629421" y="3768772"/>
            <a:ext cx="1094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4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4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839765" y="2024824"/>
            <a:ext cx="1430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рублей</a:t>
            </a:r>
            <a:endParaRPr lang="ru-RU" sz="14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192606" y="1367378"/>
            <a:ext cx="3739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Арендная плата за землю</a:t>
            </a:r>
            <a:endParaRPr lang="ru-RU" sz="2400" b="1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63893" y="4281829"/>
            <a:ext cx="4217437" cy="1569660"/>
          </a:xfrm>
          <a:prstGeom prst="rect">
            <a:avLst/>
          </a:prstGeom>
          <a:gradFill>
            <a:gsLst>
              <a:gs pos="1000">
                <a:schemeClr val="accent3">
                  <a:lumMod val="60000"/>
                  <a:lumOff val="40000"/>
                </a:schemeClr>
              </a:gs>
              <a:gs pos="32000">
                <a:schemeClr val="accent3">
                  <a:lumMod val="60000"/>
                  <a:lumOff val="40000"/>
                </a:schemeClr>
              </a:gs>
              <a:gs pos="67000">
                <a:schemeClr val="accent3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Погашение арендаторами земельных участков задолженности по договорам аренды</a:t>
            </a:r>
            <a:endParaRPr lang="ru-RU" sz="2400" b="1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744714" y="1087718"/>
            <a:ext cx="9541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8,7 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86350" y="1723167"/>
            <a:ext cx="48950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16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рендной платы за земельные участки в собственных доходах бюджета города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554605" y="1129003"/>
            <a:ext cx="5336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31"/>
          <p:cNvSpPr txBox="1"/>
          <p:nvPr/>
        </p:nvSpPr>
        <p:spPr>
          <a:xfrm>
            <a:off x="7336983" y="3739396"/>
            <a:ext cx="1181866" cy="4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783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3" y="2509934"/>
            <a:ext cx="2453951" cy="1324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449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32" grpId="0"/>
      <p:bldP spid="36" grpId="0"/>
      <p:bldP spid="52" grpId="0"/>
      <p:bldP spid="66" grpId="0" animBg="1"/>
      <p:bldP spid="20" grpId="0"/>
      <p:bldP spid="21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/>
          <p:nvPr/>
        </p:nvPicPr>
        <p:blipFill rotWithShape="1"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0"/>
            <a:ext cx="9144000" cy="10243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3656" y="198859"/>
            <a:ext cx="544562" cy="66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988937" y="69796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2023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67224" t="83189" r="14423" b="8261"/>
          <a:stretch/>
        </p:blipFill>
        <p:spPr bwMode="auto">
          <a:xfrm>
            <a:off x="2910007" y="6165304"/>
            <a:ext cx="6233994" cy="6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11802" y="6402814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ru-RU" sz="1600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44724" y="1094869"/>
            <a:ext cx="1459645" cy="707886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  <a:softEdge rad="0"/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354</a:t>
            </a:r>
            <a:endParaRPr lang="ru-RU" sz="1600" b="1" baseline="100000" dirty="0" smtClean="0">
              <a:solidFill>
                <a:srgbClr val="C00000"/>
              </a:solidFill>
              <a:effectLst>
                <a:glow rad="139700">
                  <a:schemeClr val="bg1">
                    <a:alpha val="75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539951" y="1319036"/>
            <a:ext cx="353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₽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87624" y="2442285"/>
            <a:ext cx="3928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ООО «</a:t>
            </a:r>
            <a:r>
              <a:rPr lang="ru-RU" sz="2000" b="1" dirty="0" err="1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ЭлектротранспортПлюс</a:t>
            </a:r>
            <a:r>
              <a:rPr lang="ru-RU" sz="20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»</a:t>
            </a:r>
            <a:endParaRPr lang="ru-RU" sz="2000" b="1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452853" y="2477182"/>
            <a:ext cx="769566" cy="801665"/>
          </a:xfrm>
          <a:prstGeom prst="ellipse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61666" y="2800955"/>
            <a:ext cx="1658588" cy="646331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  <a:softEdge rad="0"/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600" b="1" dirty="0" smtClean="0">
                <a:solidFill>
                  <a:srgbClr val="3B1615"/>
                </a:solidFill>
                <a:effectLst>
                  <a:glow rad="139700">
                    <a:schemeClr val="bg1">
                      <a:alpha val="7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344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649991" y="3026985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3B1615"/>
                </a:solidFill>
                <a:latin typeface="Times New Roman" panose="02020603050405020304" pitchFamily="18" charset="0"/>
                <a:cs typeface="Times New Roman" pitchFamily="18" charset="0"/>
              </a:rPr>
              <a:t>₽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2693994" y="3021630"/>
            <a:ext cx="6206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endParaRPr lang="ru-RU" sz="28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059606" y="2495274"/>
            <a:ext cx="3039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48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ООО «Волгоградский</a:t>
            </a:r>
            <a:endParaRPr lang="ru-RU" sz="2000" b="1" dirty="0">
              <a:solidFill>
                <a:srgbClr val="0048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5121532" y="2430594"/>
            <a:ext cx="769566" cy="801665"/>
          </a:xfrm>
          <a:prstGeom prst="ellipse">
            <a:avLst/>
          </a:prstGeom>
          <a:noFill/>
          <a:ln>
            <a:solidFill>
              <a:srgbClr val="0048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190361" y="3009454"/>
            <a:ext cx="1658588" cy="646331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  <a:softEdge rad="0"/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600" b="1" dirty="0" smtClean="0">
                <a:solidFill>
                  <a:srgbClr val="0048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7296923" y="3201136"/>
            <a:ext cx="9979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baseline="30000" dirty="0" smtClean="0">
                <a:solidFill>
                  <a:srgbClr val="0048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endParaRPr lang="ru-RU" sz="2800" b="1" dirty="0">
              <a:solidFill>
                <a:srgbClr val="0048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6444461" y="322313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4821"/>
                </a:solidFill>
                <a:latin typeface="Times New Roman" panose="02020603050405020304" pitchFamily="18" charset="0"/>
                <a:cs typeface="Times New Roman" pitchFamily="18" charset="0"/>
              </a:rPr>
              <a:t>₽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3260196" y="1067991"/>
            <a:ext cx="4411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1228641" y="1678901"/>
            <a:ext cx="6674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от платы за проезд пассажиров и провоз багажа в собственных доходах бюджета города 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3701888" y="1043109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5835727" y="1164408"/>
            <a:ext cx="8386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59605" y="2755938"/>
            <a:ext cx="2729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>
                <a:solidFill>
                  <a:srgbClr val="0048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000" b="1" smtClean="0">
                <a:solidFill>
                  <a:srgbClr val="0048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втобусный парк»</a:t>
            </a:r>
            <a:endParaRPr lang="ru-RU" sz="2000" b="1" dirty="0">
              <a:solidFill>
                <a:srgbClr val="0048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5" descr="https://free-images.com/or/9892/trolley_public_transport_cit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60" y="2649894"/>
            <a:ext cx="485192" cy="4385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 cstate="print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07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813" y="2603241"/>
            <a:ext cx="590685" cy="438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Прямоугольник 42"/>
          <p:cNvSpPr/>
          <p:nvPr/>
        </p:nvSpPr>
        <p:spPr>
          <a:xfrm>
            <a:off x="690466" y="3520009"/>
            <a:ext cx="432007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с июня 2023 года</a:t>
            </a:r>
            <a:endParaRPr lang="ru-RU" sz="2200" dirty="0">
              <a:solidFill>
                <a:srgbClr val="3B1615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4724401" y="3532448"/>
            <a:ext cx="432007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dirty="0" smtClean="0">
                <a:solidFill>
                  <a:srgbClr val="0048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с декабря 2023 года</a:t>
            </a:r>
            <a:endParaRPr lang="ru-RU" sz="2100" dirty="0">
              <a:solidFill>
                <a:srgbClr val="004821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861" y="4096140"/>
            <a:ext cx="3610947" cy="2174032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87" y="4105468"/>
            <a:ext cx="3564293" cy="2192695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76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2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500"/>
                            </p:stCondLst>
                            <p:childTnLst>
                              <p:par>
                                <p:cTn id="8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000"/>
                            </p:stCondLst>
                            <p:childTnLst>
                              <p:par>
                                <p:cTn id="8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5" grpId="0"/>
      <p:bldP spid="28" grpId="0" animBg="1"/>
      <p:bldP spid="30" grpId="0"/>
      <p:bldP spid="31" grpId="0"/>
      <p:bldP spid="33" grpId="0"/>
      <p:bldP spid="34" grpId="0"/>
      <p:bldP spid="40" grpId="0" animBg="1"/>
      <p:bldP spid="45" grpId="0"/>
      <p:bldP spid="53" grpId="0"/>
      <p:bldP spid="54" grpId="0"/>
      <p:bldP spid="36" grpId="0"/>
      <p:bldP spid="39" grpId="0"/>
      <p:bldP spid="41" grpId="0"/>
      <p:bldP spid="42" grpId="0"/>
      <p:bldP spid="38" grpId="0"/>
      <p:bldP spid="43" grpId="0"/>
      <p:bldP spid="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/>
          <p:nvPr/>
        </p:nvPicPr>
        <p:blipFill rotWithShape="1"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0"/>
            <a:ext cx="9144000" cy="10243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3656" y="198859"/>
            <a:ext cx="544562" cy="66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988937" y="69796"/>
            <a:ext cx="6610931" cy="797951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2023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67224" t="83189" r="14423" b="8261"/>
          <a:stretch/>
        </p:blipFill>
        <p:spPr bwMode="auto">
          <a:xfrm>
            <a:off x="2910007" y="6165304"/>
            <a:ext cx="6233994" cy="6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11802" y="6402814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ru-RU" sz="1600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10855" y="1132191"/>
            <a:ext cx="1459645" cy="707886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  <a:softEdge rad="0"/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274</a:t>
            </a:r>
            <a:endParaRPr lang="ru-RU" sz="1600" b="1" baseline="100000" dirty="0" smtClean="0">
              <a:solidFill>
                <a:srgbClr val="C00000"/>
              </a:solidFill>
              <a:effectLst>
                <a:glow rad="139700">
                  <a:schemeClr val="bg1">
                    <a:alpha val="75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918049" y="1365689"/>
            <a:ext cx="353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₽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08128" y="2442285"/>
            <a:ext cx="3039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Реализация </a:t>
            </a:r>
            <a:endParaRPr lang="ru-RU" sz="2000" b="1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816746" y="2486513"/>
            <a:ext cx="769566" cy="801665"/>
            <a:chOff x="2925341" y="3440983"/>
            <a:chExt cx="769566" cy="801665"/>
          </a:xfrm>
        </p:grpSpPr>
        <p:pic>
          <p:nvPicPr>
            <p:cNvPr id="27" name="Picture 2" descr="https://image.flaticon.com/icons/png/512/230/230560.pn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4599" y="3491483"/>
              <a:ext cx="610822" cy="610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Овал 27"/>
            <p:cNvSpPr/>
            <p:nvPr/>
          </p:nvSpPr>
          <p:spPr>
            <a:xfrm>
              <a:off x="2925341" y="3440983"/>
              <a:ext cx="769566" cy="801665"/>
            </a:xfrm>
            <a:prstGeom prst="ellipse">
              <a:avLst/>
            </a:prstGeom>
            <a:noFill/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noFill/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1879746" y="2710402"/>
            <a:ext cx="14750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имущества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020691" y="2252678"/>
            <a:ext cx="3039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48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Продажа </a:t>
            </a:r>
            <a:endParaRPr lang="ru-RU" sz="2000" b="1" dirty="0">
              <a:solidFill>
                <a:srgbClr val="0048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5090421" y="2150675"/>
            <a:ext cx="854075" cy="801665"/>
            <a:chOff x="4986150" y="5302128"/>
            <a:chExt cx="854075" cy="801665"/>
          </a:xfrm>
        </p:grpSpPr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6150" y="5367327"/>
              <a:ext cx="854075" cy="688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Овал 39"/>
            <p:cNvSpPr/>
            <p:nvPr/>
          </p:nvSpPr>
          <p:spPr>
            <a:xfrm>
              <a:off x="5017261" y="5302128"/>
              <a:ext cx="769566" cy="801665"/>
            </a:xfrm>
            <a:prstGeom prst="ellipse">
              <a:avLst/>
            </a:prstGeom>
            <a:noFill/>
            <a:ln>
              <a:solidFill>
                <a:srgbClr val="0048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noFill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6031614" y="2532003"/>
            <a:ext cx="17431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48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з</a:t>
            </a:r>
            <a:r>
              <a:rPr lang="ru-RU" sz="2000" b="1" dirty="0" smtClean="0">
                <a:solidFill>
                  <a:srgbClr val="0048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емельных </a:t>
            </a:r>
            <a:endParaRPr lang="ru-RU" sz="2000" b="1" dirty="0">
              <a:solidFill>
                <a:srgbClr val="0048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7449819" y="2515820"/>
            <a:ext cx="12296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48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участков</a:t>
            </a:r>
            <a:endParaRPr lang="ru-RU" dirty="0">
              <a:solidFill>
                <a:srgbClr val="004821"/>
              </a:solidFill>
            </a:endParaRPr>
          </a:p>
        </p:txBody>
      </p:sp>
      <p:pic>
        <p:nvPicPr>
          <p:cNvPr id="5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666" y="4693298"/>
            <a:ext cx="2911150" cy="1642187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703608" y="1114644"/>
            <a:ext cx="4411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631481" y="1678901"/>
            <a:ext cx="82605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от реализации муниципального имущества в собственных доходах бюджета города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062" y="4711959"/>
            <a:ext cx="2901820" cy="1586203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Прямоугольник 40"/>
          <p:cNvSpPr/>
          <p:nvPr/>
        </p:nvSpPr>
        <p:spPr>
          <a:xfrm>
            <a:off x="996011" y="1005787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129849" y="1276374"/>
            <a:ext cx="8386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8" name="Диаграмма 37"/>
          <p:cNvGraphicFramePr/>
          <p:nvPr>
            <p:extLst>
              <p:ext uri="{D42A27DB-BD31-4B8C-83A1-F6EECF244321}">
                <p14:modId xmlns:p14="http://schemas.microsoft.com/office/powerpoint/2010/main" val="1949986777"/>
              </p:ext>
            </p:extLst>
          </p:nvPr>
        </p:nvGraphicFramePr>
        <p:xfrm>
          <a:off x="802433" y="2379306"/>
          <a:ext cx="3554963" cy="2295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43" name="Диаграмма 42"/>
          <p:cNvGraphicFramePr/>
          <p:nvPr>
            <p:extLst>
              <p:ext uri="{D42A27DB-BD31-4B8C-83A1-F6EECF244321}">
                <p14:modId xmlns:p14="http://schemas.microsoft.com/office/powerpoint/2010/main" val="3277240834"/>
              </p:ext>
            </p:extLst>
          </p:nvPr>
        </p:nvGraphicFramePr>
        <p:xfrm>
          <a:off x="4982548" y="2528597"/>
          <a:ext cx="3834882" cy="2323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52" name="TextBox 51"/>
          <p:cNvSpPr txBox="1"/>
          <p:nvPr/>
        </p:nvSpPr>
        <p:spPr>
          <a:xfrm>
            <a:off x="1281356" y="3628813"/>
            <a:ext cx="1094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endParaRPr lang="ru-RU" sz="24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517454" y="3675466"/>
            <a:ext cx="1094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4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24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31"/>
          <p:cNvSpPr txBox="1"/>
          <p:nvPr/>
        </p:nvSpPr>
        <p:spPr>
          <a:xfrm>
            <a:off x="2942265" y="3590106"/>
            <a:ext cx="1181866" cy="4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111</a:t>
            </a:r>
          </a:p>
        </p:txBody>
      </p:sp>
      <p:sp>
        <p:nvSpPr>
          <p:cNvPr id="58" name="TextBox 31"/>
          <p:cNvSpPr txBox="1"/>
          <p:nvPr/>
        </p:nvSpPr>
        <p:spPr>
          <a:xfrm>
            <a:off x="7228127" y="3621208"/>
            <a:ext cx="1181866" cy="4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163</a:t>
            </a:r>
          </a:p>
        </p:txBody>
      </p:sp>
    </p:spTree>
    <p:extLst>
      <p:ext uri="{BB962C8B-B14F-4D97-AF65-F5344CB8AC3E}">
        <p14:creationId xmlns:p14="http://schemas.microsoft.com/office/powerpoint/2010/main" val="374985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500"/>
                            </p:stCondLst>
                            <p:childTnLst>
                              <p:par>
                                <p:cTn id="7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5" grpId="0"/>
      <p:bldP spid="29" grpId="0"/>
      <p:bldP spid="34" grpId="0"/>
      <p:bldP spid="46" grpId="0"/>
      <p:bldP spid="51" grpId="0"/>
      <p:bldP spid="36" grpId="0"/>
      <p:bldP spid="39" grpId="0"/>
      <p:bldP spid="41" grpId="0"/>
      <p:bldP spid="42" grpId="0"/>
      <p:bldGraphic spid="38" grpId="0">
        <p:bldAsOne/>
      </p:bldGraphic>
      <p:bldGraphic spid="43" grpId="0">
        <p:bldAsOne/>
      </p:bldGraphic>
      <p:bldP spid="52" grpId="0"/>
      <p:bldP spid="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38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16" y="1138334"/>
            <a:ext cx="2528595" cy="1007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  <a:extLst/>
        </p:spPr>
      </p:pic>
      <p:pic>
        <p:nvPicPr>
          <p:cNvPr id="49" name="Рисунок 48"/>
          <p:cNvPicPr/>
          <p:nvPr/>
        </p:nvPicPr>
        <p:blipFill rotWithShape="1"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899"/>
            <a:ext cx="9144000" cy="10151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32893" y="189623"/>
            <a:ext cx="572271" cy="64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347712" y="0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Национальные  проекты  на  территории Волгограда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2023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67224" t="83189" r="14423" b="8261"/>
          <a:stretch/>
        </p:blipFill>
        <p:spPr bwMode="auto">
          <a:xfrm>
            <a:off x="2910007" y="6165304"/>
            <a:ext cx="6233994" cy="6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30274" y="6402814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386468" y="2403603"/>
            <a:ext cx="4251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7</a:t>
            </a:r>
            <a:endParaRPr lang="ru-RU" sz="4800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59653" y="2046254"/>
            <a:ext cx="42123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220D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 участвовал в: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04333" y="3047089"/>
            <a:ext cx="6527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11</a:t>
            </a:r>
            <a:endParaRPr lang="ru-RU" sz="4800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017440" y="3290597"/>
            <a:ext cx="35387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региональных проектах</a:t>
            </a:r>
            <a:endParaRPr lang="ru-RU" sz="1600" dirty="0">
              <a:solidFill>
                <a:srgbClr val="3B1615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1788" y="2690435"/>
            <a:ext cx="3799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4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ациональных проектах</a:t>
            </a:r>
            <a:endParaRPr lang="ru-RU" sz="1600" dirty="0">
              <a:solidFill>
                <a:srgbClr val="3B1615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711960" y="1800808"/>
            <a:ext cx="4077478" cy="3693319"/>
          </a:xfrm>
          <a:prstGeom prst="rect">
            <a:avLst/>
          </a:prstGeom>
          <a:gradFill>
            <a:gsLst>
              <a:gs pos="2154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60000"/>
                  <a:lumOff val="40000"/>
                </a:schemeClr>
              </a:gs>
              <a:gs pos="71000">
                <a:schemeClr val="accent3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26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образование</a:t>
            </a:r>
          </a:p>
          <a:p>
            <a:r>
              <a:rPr lang="ru-RU" sz="2600" b="1" dirty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6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жилье и городская среда</a:t>
            </a:r>
            <a:endParaRPr lang="ru-RU" sz="26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b="1" dirty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экология</a:t>
            </a:r>
          </a:p>
          <a:p>
            <a:r>
              <a:rPr lang="ru-RU" sz="26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безопасные качественные    дороги</a:t>
            </a:r>
          </a:p>
          <a:p>
            <a:r>
              <a:rPr lang="ru-RU" sz="26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цифровая экономика</a:t>
            </a:r>
          </a:p>
          <a:p>
            <a:r>
              <a:rPr lang="ru-RU" sz="26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600" b="1" dirty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  <a:p>
            <a:r>
              <a:rPr lang="ru-RU" sz="26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малое и среднее предпринимательство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49569" y="5808173"/>
            <a:ext cx="77079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РЕАЛИЗАЦИЮ  </a:t>
            </a:r>
            <a:r>
              <a:rPr lang="ru-RU" sz="28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0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НАЦПРОЕКТОВ  НАПРАВЛЕНО</a:t>
            </a:r>
            <a:endParaRPr lang="ru-RU" sz="2000" dirty="0">
              <a:solidFill>
                <a:srgbClr val="3B1615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079412" y="5535265"/>
            <a:ext cx="8950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12</a:t>
            </a:r>
            <a:endParaRPr lang="ru-RU" sz="4800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35839" y="5874736"/>
            <a:ext cx="1117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млрд </a:t>
            </a:r>
            <a:r>
              <a:rPr lang="ru-RU" b="1" dirty="0" err="1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endParaRPr lang="ru-RU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15" y="3872204"/>
            <a:ext cx="4021495" cy="1642187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980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3" grpId="0"/>
      <p:bldP spid="4" grpId="0"/>
      <p:bldP spid="34" grpId="0" animBg="1"/>
      <p:bldP spid="18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/>
          <p:nvPr/>
        </p:nvPicPr>
        <p:blipFill rotWithShape="1"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899"/>
            <a:ext cx="9144000" cy="9078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77474" y="161913"/>
            <a:ext cx="503855" cy="58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2118245" y="88268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2023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67224" t="83189" r="14423" b="8261"/>
          <a:stretch/>
        </p:blipFill>
        <p:spPr bwMode="auto">
          <a:xfrm>
            <a:off x="2910007" y="6165304"/>
            <a:ext cx="6233994" cy="6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20850" y="638424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ru-RU" sz="1600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9388851"/>
              </p:ext>
            </p:extLst>
          </p:nvPr>
        </p:nvGraphicFramePr>
        <p:xfrm>
          <a:off x="350982" y="1129383"/>
          <a:ext cx="8459698" cy="2075454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3999346"/>
                <a:gridCol w="1474741"/>
                <a:gridCol w="1552650"/>
                <a:gridCol w="1432961"/>
              </a:tblGrid>
              <a:tr h="37094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rgbClr val="3B161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</a:t>
                      </a:r>
                      <a:endParaRPr lang="ru-RU" sz="1800" b="1" i="0" u="none" strike="noStrike" dirty="0">
                        <a:solidFill>
                          <a:srgbClr val="3B161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9ABB59"/>
                        </a:gs>
                        <a:gs pos="50000">
                          <a:schemeClr val="accent3">
                            <a:lumMod val="40000"/>
                            <a:lumOff val="60000"/>
                          </a:schemeClr>
                        </a:gs>
                        <a:gs pos="100000">
                          <a:srgbClr val="9ABB59"/>
                        </a:gs>
                      </a:gsLst>
                      <a:lin ang="5400000" scaled="0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800" b="1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9ABB59"/>
                        </a:gs>
                        <a:gs pos="50000">
                          <a:schemeClr val="accent3">
                            <a:lumMod val="40000"/>
                            <a:lumOff val="60000"/>
                          </a:schemeClr>
                        </a:gs>
                        <a:gs pos="100000">
                          <a:srgbClr val="9ABB59"/>
                        </a:gs>
                      </a:gsLst>
                      <a:lin ang="5400000" scaled="0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8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9ABB59"/>
                        </a:gs>
                        <a:gs pos="50000">
                          <a:schemeClr val="accent3">
                            <a:lumMod val="40000"/>
                            <a:lumOff val="60000"/>
                          </a:schemeClr>
                        </a:gs>
                        <a:gs pos="100000">
                          <a:srgbClr val="9ABB59"/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433295">
                <a:tc v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сумма</a:t>
                      </a:r>
                      <a:endParaRPr lang="ru-RU" sz="1800" b="1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9ABB59"/>
                        </a:gs>
                        <a:gs pos="50000">
                          <a:schemeClr val="accent3">
                            <a:lumMod val="40000"/>
                            <a:lumOff val="60000"/>
                          </a:schemeClr>
                        </a:gs>
                        <a:gs pos="100000">
                          <a:srgbClr val="9ABB59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темп роста</a:t>
                      </a:r>
                      <a:endParaRPr lang="ru-RU" sz="1800" b="1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9ABB59"/>
                        </a:gs>
                        <a:gs pos="50000">
                          <a:schemeClr val="accent3">
                            <a:lumMod val="40000"/>
                            <a:lumOff val="60000"/>
                          </a:schemeClr>
                        </a:gs>
                        <a:gs pos="100000">
                          <a:srgbClr val="9ABB59"/>
                        </a:gs>
                      </a:gsLst>
                      <a:lin ang="5400000" scaled="0"/>
                    </a:gradFill>
                  </a:tcPr>
                </a:tc>
              </a:tr>
              <a:tr h="392328"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1" u="none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ВСЕГО, в том числе:</a:t>
                      </a:r>
                      <a:endParaRPr lang="ru-RU" sz="1800" b="1" u="none" strike="noStrike" kern="1200" baseline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2">
                            <a:lumMod val="10000"/>
                          </a:schemeClr>
                        </a:gs>
                        <a:gs pos="50000">
                          <a:schemeClr val="bg2">
                            <a:lumMod val="25000"/>
                          </a:schemeClr>
                        </a:gs>
                        <a:gs pos="100000">
                          <a:srgbClr val="3B1615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31 995</a:t>
                      </a:r>
                      <a:endParaRPr lang="ru-RU" sz="1800" b="1" u="none" strike="noStrike" kern="1200" baseline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3B1615"/>
                        </a:gs>
                        <a:gs pos="50000">
                          <a:schemeClr val="bg2">
                            <a:lumMod val="25000"/>
                          </a:schemeClr>
                        </a:gs>
                        <a:gs pos="100000">
                          <a:srgbClr val="3B1615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43 464</a:t>
                      </a:r>
                      <a:endParaRPr lang="ru-RU" sz="1800" b="1" u="none" strike="noStrike" kern="1200" baseline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3B1615"/>
                        </a:gs>
                        <a:gs pos="50000">
                          <a:schemeClr val="bg2">
                            <a:lumMod val="25000"/>
                          </a:schemeClr>
                        </a:gs>
                        <a:gs pos="100000">
                          <a:srgbClr val="3B1615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135,8%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3B1615"/>
                        </a:gs>
                        <a:gs pos="50000">
                          <a:schemeClr val="bg2">
                            <a:lumMod val="25000"/>
                          </a:schemeClr>
                        </a:gs>
                        <a:gs pos="100000">
                          <a:srgbClr val="3B1615"/>
                        </a:gs>
                      </a:gsLst>
                      <a:lin ang="5400000" scaled="0"/>
                    </a:gradFill>
                  </a:tcPr>
                </a:tc>
              </a:tr>
              <a:tr h="417251"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 dirty="0" smtClean="0">
                          <a:solidFill>
                            <a:srgbClr val="3B161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собственные</a:t>
                      </a:r>
                      <a:endParaRPr lang="ru-RU" sz="1800" b="0" i="0" u="none" strike="noStrike" dirty="0">
                        <a:solidFill>
                          <a:srgbClr val="3B161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kern="1200" dirty="0" smtClean="0">
                          <a:solidFill>
                            <a:srgbClr val="3B161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7 652</a:t>
                      </a:r>
                      <a:endParaRPr lang="ru-RU" sz="1800" u="none" strike="noStrike" kern="1200" dirty="0">
                        <a:solidFill>
                          <a:srgbClr val="3B1615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9 025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9ABB59"/>
                        </a:gs>
                        <a:gs pos="50000">
                          <a:schemeClr val="accent3">
                            <a:lumMod val="40000"/>
                            <a:lumOff val="60000"/>
                          </a:schemeClr>
                        </a:gs>
                        <a:gs pos="100000">
                          <a:srgbClr val="9ABB59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117,9%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9ABB59"/>
                        </a:gs>
                        <a:gs pos="50000">
                          <a:schemeClr val="accent3">
                            <a:lumMod val="40000"/>
                            <a:lumOff val="60000"/>
                          </a:schemeClr>
                        </a:gs>
                        <a:gs pos="100000">
                          <a:srgbClr val="9ABB59"/>
                        </a:gs>
                      </a:gsLst>
                      <a:lin ang="5400000" scaled="0"/>
                    </a:gradFill>
                  </a:tcPr>
                </a:tc>
              </a:tr>
              <a:tr h="461639"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 dirty="0" smtClean="0">
                          <a:solidFill>
                            <a:srgbClr val="3B161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вышестоящих бюджетов </a:t>
                      </a:r>
                      <a:endParaRPr lang="ru-RU" sz="1800" b="0" i="0" u="none" strike="noStrike" dirty="0">
                        <a:solidFill>
                          <a:srgbClr val="3B161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kern="1200" dirty="0" smtClean="0">
                          <a:solidFill>
                            <a:srgbClr val="3B161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24 343</a:t>
                      </a:r>
                      <a:endParaRPr lang="ru-RU" sz="1800" u="none" strike="noStrike" kern="1200" dirty="0">
                        <a:solidFill>
                          <a:srgbClr val="3B1615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34 439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9ABB59"/>
                        </a:gs>
                        <a:gs pos="50000">
                          <a:schemeClr val="accent3">
                            <a:lumMod val="40000"/>
                            <a:lumOff val="60000"/>
                          </a:schemeClr>
                        </a:gs>
                        <a:gs pos="100000">
                          <a:srgbClr val="9ABB59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141,5%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9ABB59"/>
                        </a:gs>
                        <a:gs pos="50000">
                          <a:schemeClr val="accent3">
                            <a:lumMod val="40000"/>
                            <a:lumOff val="60000"/>
                          </a:schemeClr>
                        </a:gs>
                        <a:gs pos="100000">
                          <a:srgbClr val="9ABB59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7725747" y="832662"/>
            <a:ext cx="1159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4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лн рублей</a:t>
            </a:r>
            <a:endParaRPr lang="ru-RU" sz="14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1416666654"/>
              </p:ext>
            </p:extLst>
          </p:nvPr>
        </p:nvGraphicFramePr>
        <p:xfrm>
          <a:off x="0" y="3097763"/>
          <a:ext cx="4950668" cy="3415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49300" y="3333673"/>
            <a:ext cx="2075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262F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</a:t>
            </a:r>
            <a:endParaRPr lang="ru-RU" b="1" dirty="0">
              <a:solidFill>
                <a:srgbClr val="262F1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800808" y="3850616"/>
            <a:ext cx="7021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7,6</a:t>
            </a:r>
            <a:endParaRPr lang="ru-RU" sz="22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054007" y="5266016"/>
            <a:ext cx="8664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92,4</a:t>
            </a:r>
            <a:endParaRPr lang="ru-RU" sz="2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-12624" y="6073022"/>
            <a:ext cx="2075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Программные  расходы</a:t>
            </a:r>
            <a:endParaRPr lang="ru-RU" b="1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3613725" y="5661966"/>
            <a:ext cx="4299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3</a:t>
            </a:r>
            <a:endParaRPr lang="ru-RU" sz="36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3974743" y="5795677"/>
            <a:ext cx="54631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едомственные целевые программы</a:t>
            </a:r>
            <a:endParaRPr lang="ru-RU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3816220" y="3871015"/>
            <a:ext cx="5226180" cy="1815882"/>
          </a:xfrm>
          <a:prstGeom prst="rect">
            <a:avLst/>
          </a:prstGeom>
          <a:gradFill>
            <a:gsLst>
              <a:gs pos="615">
                <a:schemeClr val="accent3">
                  <a:lumMod val="60000"/>
                  <a:lumOff val="40000"/>
                </a:schemeClr>
              </a:gs>
              <a:gs pos="36000">
                <a:schemeClr val="accent3">
                  <a:lumMod val="40000"/>
                  <a:lumOff val="60000"/>
                </a:schemeClr>
              </a:gs>
              <a:gs pos="70000">
                <a:schemeClr val="accent3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4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2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человеческого капитала </a:t>
            </a:r>
          </a:p>
          <a:p>
            <a:r>
              <a:rPr lang="ru-RU" sz="22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2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инновационной экономики </a:t>
            </a:r>
          </a:p>
          <a:p>
            <a:r>
              <a:rPr lang="ru-RU" sz="22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4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2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городской среды</a:t>
            </a:r>
            <a:endParaRPr lang="ru-RU" sz="28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2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местного самоуправления</a:t>
            </a:r>
            <a:endParaRPr lang="ru-RU" sz="28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3878625" y="3275650"/>
            <a:ext cx="6094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15</a:t>
            </a:r>
            <a:endParaRPr lang="ru-RU" sz="36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4417095" y="3375346"/>
            <a:ext cx="42070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программ</a:t>
            </a:r>
            <a:endParaRPr lang="ru-RU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34969" y="4807456"/>
            <a:ext cx="598092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dirty="0" smtClean="0">
                <a:solidFill>
                  <a:schemeClr val="bg2">
                    <a:lumMod val="1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%</a:t>
            </a:r>
            <a:endParaRPr lang="ru-RU" sz="3200" dirty="0">
              <a:solidFill>
                <a:schemeClr val="bg2">
                  <a:lumMod val="10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85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Graphic spid="20" grpId="0">
        <p:bldAsOne/>
      </p:bldGraphic>
      <p:bldP spid="28" grpId="0"/>
      <p:bldP spid="32" grpId="0"/>
      <p:bldP spid="43" grpId="0"/>
      <p:bldP spid="45" grpId="0"/>
      <p:bldP spid="51" grpId="0"/>
      <p:bldP spid="52" grpId="0"/>
      <p:bldP spid="54" grpId="0" animBg="1"/>
      <p:bldP spid="55" grpId="0"/>
      <p:bldP spid="56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/>
          <p:nvPr/>
        </p:nvPicPr>
        <p:blipFill rotWithShape="1"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0"/>
            <a:ext cx="9144000" cy="9078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95947" y="189623"/>
            <a:ext cx="503855" cy="58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822682" y="79032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2023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67224" t="83189" r="14423" b="8261"/>
          <a:stretch/>
        </p:blipFill>
        <p:spPr bwMode="auto">
          <a:xfrm>
            <a:off x="2910007" y="6165304"/>
            <a:ext cx="6233994" cy="6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23188" y="6411692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ru-RU" sz="1600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3112623943"/>
              </p:ext>
            </p:extLst>
          </p:nvPr>
        </p:nvGraphicFramePr>
        <p:xfrm>
          <a:off x="452393" y="1718435"/>
          <a:ext cx="5486400" cy="38284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3656040" y="3060789"/>
            <a:ext cx="1094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18,3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12937" y="1735895"/>
            <a:ext cx="1989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сфера</a:t>
            </a:r>
            <a:endParaRPr lang="ru-RU" sz="24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4294634"/>
            <a:ext cx="2009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экономика</a:t>
            </a:r>
            <a:endParaRPr lang="ru-RU" sz="20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62684" y="4160796"/>
            <a:ext cx="865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13,9</a:t>
            </a:r>
            <a:endParaRPr lang="ru-RU" sz="24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7977" y="1965544"/>
            <a:ext cx="1095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ЖКХ</a:t>
            </a:r>
            <a:endParaRPr lang="ru-RU" sz="20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11557" y="2648511"/>
            <a:ext cx="642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8,6</a:t>
            </a:r>
            <a:endParaRPr lang="ru-RU" sz="24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-74645" y="1181872"/>
            <a:ext cx="2817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Общегосударственные вопросы</a:t>
            </a:r>
            <a:endParaRPr lang="ru-RU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609501" y="1807750"/>
            <a:ext cx="551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1,8</a:t>
            </a:r>
            <a:endParaRPr lang="ru-RU" sz="20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79103" y="1235729"/>
            <a:ext cx="2028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расходы</a:t>
            </a:r>
            <a:endParaRPr lang="ru-RU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244886" y="1484392"/>
            <a:ext cx="5996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0,9</a:t>
            </a:r>
            <a:endParaRPr lang="ru-RU" sz="20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980214" y="2570213"/>
            <a:ext cx="1094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42%</a:t>
            </a:r>
            <a:endParaRPr lang="ru-RU" sz="28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75346" y="4934454"/>
            <a:ext cx="1094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32%</a:t>
            </a:r>
            <a:endParaRPr lang="ru-RU" sz="28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68399" y="5652946"/>
            <a:ext cx="4915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</a:t>
            </a:r>
            <a:endParaRPr lang="ru-RU" sz="2800" b="1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57698" y="6274830"/>
            <a:ext cx="1466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млрд рублей</a:t>
            </a:r>
            <a:endParaRPr lang="ru-RU" sz="14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608" y="4506686"/>
            <a:ext cx="2498864" cy="1623027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510" y="2967135"/>
            <a:ext cx="2453951" cy="1474236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517" y="1110342"/>
            <a:ext cx="2481943" cy="17914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34"/>
          <p:cNvSpPr txBox="1"/>
          <p:nvPr/>
        </p:nvSpPr>
        <p:spPr>
          <a:xfrm>
            <a:off x="759838" y="2397245"/>
            <a:ext cx="943606" cy="523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20%</a:t>
            </a:r>
            <a:endParaRPr lang="ru-RU" sz="28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85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1" grpId="0">
        <p:bldAsOne/>
      </p:bldGraphic>
      <p:bldP spid="22" grpId="0"/>
      <p:bldP spid="23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33" grpId="0"/>
      <p:bldP spid="34" grpId="0"/>
      <p:bldP spid="35" grpId="0"/>
      <p:bldP spid="37" grpId="0"/>
      <p:bldP spid="38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7819" r="14262" b="60114"/>
          <a:stretch/>
        </p:blipFill>
        <p:spPr bwMode="auto">
          <a:xfrm>
            <a:off x="0" y="2"/>
            <a:ext cx="9144000" cy="10991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74" y="143743"/>
            <a:ext cx="628217" cy="779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Объект 5"/>
          <p:cNvPicPr>
            <a:picLocks noGrp="1"/>
          </p:cNvPicPr>
          <p:nvPr>
            <p:ph idx="1"/>
          </p:nvPr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67224" t="83189" r="14423" b="8261"/>
          <a:stretch/>
        </p:blipFill>
        <p:spPr bwMode="auto">
          <a:xfrm>
            <a:off x="2392218" y="5975928"/>
            <a:ext cx="6751782" cy="882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087" y="6400946"/>
            <a:ext cx="255587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647297" y="6365869"/>
            <a:ext cx="432048" cy="33855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ru-RU" sz="16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ru-RU" sz="1600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896574" y="97504"/>
            <a:ext cx="6610931" cy="973704"/>
          </a:xfrm>
          <a:prstGeom prst="rect">
            <a:avLst/>
          </a:prstGeom>
          <a:effectLst/>
        </p:spPr>
        <p:txBody>
          <a:bodyPr lIns="91429" tIns="45715" rIns="91429" bIns="45715"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расходов бюджета Волгограда: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graphicFrame>
        <p:nvGraphicFramePr>
          <p:cNvPr id="12" name="Содержимое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0380826"/>
              </p:ext>
            </p:extLst>
          </p:nvPr>
        </p:nvGraphicFramePr>
        <p:xfrm>
          <a:off x="149291" y="1268963"/>
          <a:ext cx="8798766" cy="47716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74832" y="1133696"/>
            <a:ext cx="1173018" cy="31217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r"/>
            <a:r>
              <a:rPr lang="ru-RU" sz="1400" b="1" dirty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рублей</a:t>
            </a:r>
          </a:p>
        </p:txBody>
      </p:sp>
    </p:spTree>
    <p:extLst>
      <p:ext uri="{BB962C8B-B14F-4D97-AF65-F5344CB8AC3E}">
        <p14:creationId xmlns:p14="http://schemas.microsoft.com/office/powerpoint/2010/main" val="183357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/>
          <p:nvPr/>
        </p:nvPicPr>
        <p:blipFill rotWithShape="1"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899"/>
            <a:ext cx="9144000" cy="9078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0529" y="171150"/>
            <a:ext cx="503855" cy="58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758028" y="79032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2023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67224" t="83189" r="14423" b="8261"/>
          <a:stretch/>
        </p:blipFill>
        <p:spPr bwMode="auto">
          <a:xfrm>
            <a:off x="2910007" y="6165304"/>
            <a:ext cx="6233994" cy="6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23188" y="6411692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ru-RU" sz="1600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99117" y="874516"/>
            <a:ext cx="7706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ИНИЦИАТИВНОЕ БЮДЖЕТИРОВАНИЕ</a:t>
            </a:r>
            <a:endParaRPr lang="ru-RU" sz="2400" b="1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7909" y="1384343"/>
            <a:ext cx="2998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Профинансированы</a:t>
            </a:r>
            <a:endParaRPr lang="ru-RU" sz="2400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389198" y="1291569"/>
            <a:ext cx="5874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323E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74</a:t>
            </a:r>
            <a:endParaRPr lang="ru-RU" sz="3600" b="1" dirty="0">
              <a:solidFill>
                <a:srgbClr val="323E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02832" y="1359460"/>
            <a:ext cx="1782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 - </a:t>
            </a:r>
            <a:endParaRPr lang="ru-RU" sz="2400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636082" y="1257356"/>
            <a:ext cx="11472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323E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51,4</a:t>
            </a:r>
            <a:endParaRPr lang="ru-RU" sz="3600" b="1" dirty="0">
              <a:solidFill>
                <a:srgbClr val="323E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 flipH="1">
            <a:off x="6748843" y="1382230"/>
            <a:ext cx="21432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лн рублей</a:t>
            </a:r>
            <a:endParaRPr lang="ru-RU" sz="2400" b="1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349690" y="2039436"/>
            <a:ext cx="5489264" cy="4170372"/>
          </a:xfrm>
          <a:prstGeom prst="rect">
            <a:avLst/>
          </a:prstGeom>
          <a:gradFill>
            <a:gsLst>
              <a:gs pos="308">
                <a:schemeClr val="accent3">
                  <a:lumMod val="60000"/>
                  <a:lumOff val="40000"/>
                </a:schemeClr>
              </a:gs>
              <a:gs pos="40000">
                <a:schemeClr val="accent3">
                  <a:lumMod val="40000"/>
                  <a:lumOff val="60000"/>
                </a:schemeClr>
              </a:gs>
              <a:gs pos="71000">
                <a:schemeClr val="accent3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1"/>
          </a:gradFill>
          <a:ln w="15875" cmpd="sng">
            <a:solidFill>
              <a:schemeClr val="bg1">
                <a:lumMod val="85000"/>
              </a:schemeClr>
            </a:solidFill>
            <a:prstDash val="solid"/>
          </a:ln>
        </p:spPr>
        <p:txBody>
          <a:bodyPr wrap="square">
            <a:spAutoFit/>
          </a:bodyPr>
          <a:lstStyle/>
          <a:p>
            <a:r>
              <a:rPr lang="ru-RU" sz="2300" b="1" dirty="0" smtClean="0">
                <a:solidFill>
                  <a:srgbClr val="323E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200" b="1" dirty="0" smtClean="0">
                <a:solidFill>
                  <a:srgbClr val="323E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Общее </a:t>
            </a:r>
            <a:r>
              <a:rPr lang="ru-RU" sz="2200" b="1" dirty="0">
                <a:solidFill>
                  <a:srgbClr val="323E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</a:t>
            </a:r>
            <a:r>
              <a:rPr lang="ru-RU" sz="2200" b="1" dirty="0" smtClean="0">
                <a:solidFill>
                  <a:srgbClr val="323E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56 </a:t>
            </a:r>
            <a:r>
              <a:rPr lang="ru-RU" sz="2200" b="1" dirty="0">
                <a:solidFill>
                  <a:srgbClr val="323E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 – </a:t>
            </a:r>
            <a:r>
              <a:rPr lang="ru-RU" sz="2200" b="1" dirty="0" smtClean="0">
                <a:solidFill>
                  <a:srgbClr val="323E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solidFill>
                  <a:srgbClr val="323E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323E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</a:t>
            </a:r>
            <a:r>
              <a:rPr lang="ru-RU" sz="22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36,5 </a:t>
            </a:r>
            <a:r>
              <a:rPr lang="ru-RU" sz="2200" b="1" dirty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 </a:t>
            </a:r>
            <a:r>
              <a:rPr lang="ru-RU" sz="22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2200" b="1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200" b="1" dirty="0" smtClean="0">
                <a:solidFill>
                  <a:srgbClr val="323E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</a:t>
            </a:r>
            <a:r>
              <a:rPr lang="ru-RU" sz="2200" b="1" dirty="0">
                <a:solidFill>
                  <a:srgbClr val="323E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6</a:t>
            </a:r>
            <a:r>
              <a:rPr lang="ru-RU" sz="2200" b="1" dirty="0" smtClean="0">
                <a:solidFill>
                  <a:srgbClr val="323E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проектов </a:t>
            </a:r>
            <a:r>
              <a:rPr lang="ru-RU" sz="2200" b="1" dirty="0">
                <a:solidFill>
                  <a:srgbClr val="323E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2200" b="1" dirty="0" smtClean="0">
                <a:solidFill>
                  <a:srgbClr val="323E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</a:t>
            </a:r>
            <a:r>
              <a:rPr lang="ru-RU" sz="22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4,7 </a:t>
            </a:r>
            <a:r>
              <a:rPr lang="ru-RU" sz="2200" b="1" dirty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 </a:t>
            </a:r>
            <a:r>
              <a:rPr lang="ru-RU" sz="22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br>
              <a:rPr lang="ru-RU" sz="22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323E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</a:t>
            </a:r>
            <a:r>
              <a:rPr lang="ru-RU" sz="2200" b="1" dirty="0">
                <a:solidFill>
                  <a:srgbClr val="323E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</a:t>
            </a:r>
            <a:r>
              <a:rPr lang="ru-RU" sz="2200" b="1" dirty="0" smtClean="0">
                <a:solidFill>
                  <a:srgbClr val="323E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200" b="1" dirty="0">
                <a:solidFill>
                  <a:srgbClr val="323E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– </a:t>
            </a:r>
            <a:r>
              <a:rPr lang="ru-RU" sz="2200" b="1" dirty="0" smtClean="0">
                <a:solidFill>
                  <a:srgbClr val="323E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1,6 </a:t>
            </a:r>
            <a:r>
              <a:rPr lang="ru-RU" sz="2200" b="1" dirty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рублей  </a:t>
            </a:r>
          </a:p>
          <a:p>
            <a:pPr algn="r"/>
            <a:r>
              <a:rPr lang="ru-RU" sz="2200" b="1" dirty="0">
                <a:solidFill>
                  <a:srgbClr val="323E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Благоустройство </a:t>
            </a:r>
            <a:r>
              <a:rPr lang="ru-RU" sz="2200" b="1" dirty="0" smtClean="0">
                <a:solidFill>
                  <a:srgbClr val="323E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 проектов </a:t>
            </a:r>
            <a:r>
              <a:rPr lang="ru-RU" sz="2200" b="1" dirty="0">
                <a:solidFill>
                  <a:srgbClr val="323E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200" b="1" dirty="0" smtClean="0">
                <a:solidFill>
                  <a:srgbClr val="323E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solidFill>
                  <a:srgbClr val="323E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5,5 </a:t>
            </a:r>
            <a:r>
              <a:rPr lang="ru-RU" sz="2200" b="1" dirty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 </a:t>
            </a:r>
            <a:r>
              <a:rPr lang="ru-RU" sz="22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</a:p>
          <a:p>
            <a:pPr algn="r"/>
            <a:r>
              <a:rPr lang="ru-RU" sz="2200" b="1" dirty="0" smtClean="0">
                <a:solidFill>
                  <a:srgbClr val="323E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2 </a:t>
            </a:r>
            <a:r>
              <a:rPr lang="ru-RU" sz="2200" b="1" dirty="0">
                <a:solidFill>
                  <a:srgbClr val="323E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– </a:t>
            </a:r>
            <a:br>
              <a:rPr lang="ru-RU" sz="2200" b="1" dirty="0">
                <a:solidFill>
                  <a:srgbClr val="323E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1,4 </a:t>
            </a:r>
            <a:r>
              <a:rPr lang="ru-RU" sz="2200" b="1" dirty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рублей</a:t>
            </a:r>
          </a:p>
          <a:p>
            <a:pPr algn="r"/>
            <a:r>
              <a:rPr lang="ru-RU" sz="2200" b="1" dirty="0" smtClean="0">
                <a:solidFill>
                  <a:srgbClr val="323E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323E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Молодежная политика </a:t>
            </a:r>
            <a:r>
              <a:rPr lang="ru-RU" sz="2200" b="1" dirty="0" smtClean="0">
                <a:solidFill>
                  <a:srgbClr val="323E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проекта </a:t>
            </a:r>
            <a:r>
              <a:rPr lang="ru-RU" sz="2200" b="1" dirty="0">
                <a:solidFill>
                  <a:srgbClr val="323E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200" b="1" dirty="0" smtClean="0">
                <a:solidFill>
                  <a:srgbClr val="323E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solidFill>
                  <a:srgbClr val="323E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1,7 </a:t>
            </a:r>
            <a:r>
              <a:rPr lang="ru-RU" sz="2200" b="1" dirty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рублей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75" y="3504941"/>
            <a:ext cx="2969272" cy="1500188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16" y="1879245"/>
            <a:ext cx="2984760" cy="1560512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71" y="5047860"/>
            <a:ext cx="3001607" cy="1539552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054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5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5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5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15" grpId="0"/>
      <p:bldP spid="16" grpId="0"/>
      <p:bldP spid="17" grpId="0"/>
      <p:bldP spid="18" grpId="0"/>
      <p:bldP spid="19" grpId="0"/>
      <p:bldP spid="20" grpId="0" uiExpand="1" build="allAtOnce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532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7819" r="14262" b="60114"/>
          <a:stretch/>
        </p:blipFill>
        <p:spPr bwMode="auto">
          <a:xfrm>
            <a:off x="0" y="0"/>
            <a:ext cx="9144000" cy="13204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92" y="171450"/>
            <a:ext cx="719137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Объект 5"/>
          <p:cNvPicPr>
            <a:picLocks noGrp="1"/>
          </p:cNvPicPr>
          <p:nvPr>
            <p:ph idx="1"/>
          </p:nvPr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67224" t="83189" r="14423" b="8261"/>
          <a:stretch/>
        </p:blipFill>
        <p:spPr bwMode="auto">
          <a:xfrm>
            <a:off x="2937164" y="6022109"/>
            <a:ext cx="6206836" cy="8358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086" y="6400945"/>
            <a:ext cx="255587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711952" y="6328923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600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693373" y="79032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развития экономики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2023 года  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Содержимое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6396872"/>
              </p:ext>
            </p:extLst>
          </p:nvPr>
        </p:nvGraphicFramePr>
        <p:xfrm>
          <a:off x="541176" y="1923338"/>
          <a:ext cx="8070979" cy="40835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-102637" y="1459514"/>
            <a:ext cx="14576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млрд рублей</a:t>
            </a:r>
            <a:endParaRPr lang="ru-RU" sz="1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05059" y="1570956"/>
            <a:ext cx="3194047" cy="1015663"/>
          </a:xfrm>
          <a:prstGeom prst="rect">
            <a:avLst/>
          </a:prstGeom>
          <a:gradFill>
            <a:gsLst>
              <a:gs pos="100000">
                <a:schemeClr val="accent1">
                  <a:lumMod val="20000"/>
                  <a:lumOff val="80000"/>
                </a:schemeClr>
              </a:gs>
              <a:gs pos="2462">
                <a:schemeClr val="accent3">
                  <a:lumMod val="60000"/>
                  <a:lumOff val="40000"/>
                </a:schemeClr>
              </a:gs>
              <a:gs pos="2000">
                <a:srgbClr val="9ABB59"/>
              </a:gs>
              <a:gs pos="71000">
                <a:schemeClr val="accent3">
                  <a:lumMod val="20000"/>
                  <a:lumOff val="80000"/>
                </a:schemeClr>
              </a:gs>
              <a:gs pos="33000">
                <a:schemeClr val="accent3">
                  <a:lumMod val="40000"/>
                  <a:lumOff val="60000"/>
                </a:schemeClr>
              </a:gs>
            </a:gsLst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регистрируемой безработицы снизился</a:t>
            </a:r>
            <a:br>
              <a:rPr lang="ru-RU" sz="20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 0,22% до 0,14% </a:t>
            </a:r>
            <a:endParaRPr lang="ru-RU" sz="2000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89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/>
          <p:nvPr/>
        </p:nvPicPr>
        <p:blipFill rotWithShape="1"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899"/>
            <a:ext cx="9144000" cy="9078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0529" y="171150"/>
            <a:ext cx="503855" cy="58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758028" y="79032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2023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67224" t="83189" r="14423" b="8261"/>
          <a:stretch/>
        </p:blipFill>
        <p:spPr bwMode="auto">
          <a:xfrm>
            <a:off x="2910007" y="6165304"/>
            <a:ext cx="6233994" cy="6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23188" y="6411692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1600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17982" y="949160"/>
            <a:ext cx="7706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Выполнены майские указы Президента РФ</a:t>
            </a:r>
          </a:p>
        </p:txBody>
      </p:sp>
      <p:graphicFrame>
        <p:nvGraphicFramePr>
          <p:cNvPr id="69" name="Таблица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2966511"/>
              </p:ext>
            </p:extLst>
          </p:nvPr>
        </p:nvGraphicFramePr>
        <p:xfrm>
          <a:off x="320576" y="1450815"/>
          <a:ext cx="8467417" cy="2948228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4519279"/>
                <a:gridCol w="1533236"/>
                <a:gridCol w="1182254"/>
                <a:gridCol w="1232648"/>
              </a:tblGrid>
              <a:tr h="37094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rgbClr val="3B161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Категория получателей</a:t>
                      </a:r>
                      <a:endParaRPr lang="ru-RU" sz="1800" b="1" i="0" u="none" strike="noStrike" dirty="0">
                        <a:solidFill>
                          <a:srgbClr val="3B161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3">
                            <a:lumMod val="7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75000"/>
                          </a:schemeClr>
                        </a:gs>
                      </a:gsLst>
                      <a:lin ang="5400000" scaled="0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dirty="0" smtClean="0">
                          <a:solidFill>
                            <a:srgbClr val="3B161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Средняя заработная плата</a:t>
                      </a:r>
                      <a:endParaRPr lang="ru-RU" sz="1800" b="1" u="none" strike="noStrike" kern="1200" dirty="0">
                        <a:solidFill>
                          <a:srgbClr val="3B1615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3">
                            <a:lumMod val="7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75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441153">
                <a:tc v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dirty="0" smtClean="0">
                          <a:solidFill>
                            <a:srgbClr val="3B161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800" b="1" u="none" strike="noStrike" kern="1200" dirty="0">
                        <a:solidFill>
                          <a:srgbClr val="3B1615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3">
                            <a:lumMod val="7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7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baseline="0" dirty="0" smtClean="0">
                          <a:solidFill>
                            <a:srgbClr val="3B161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800" b="1" u="none" strike="noStrike" kern="1200" baseline="0" dirty="0">
                        <a:solidFill>
                          <a:srgbClr val="3B1615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3">
                            <a:lumMod val="7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7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baseline="0" dirty="0" smtClean="0">
                          <a:solidFill>
                            <a:srgbClr val="3B161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темп роста</a:t>
                      </a:r>
                      <a:endParaRPr lang="ru-RU" sz="1800" b="1" u="none" strike="noStrike" kern="1200" baseline="0" dirty="0">
                        <a:solidFill>
                          <a:srgbClr val="3B1615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3">
                            <a:lumMod val="7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75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417251"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педагогические работники</a:t>
                      </a:r>
                      <a:r>
                        <a:rPr lang="ru-RU" sz="1800" u="none" strike="noStrike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учреждений </a:t>
                      </a:r>
                      <a:r>
                        <a:rPr lang="ru-RU" sz="1800" u="none" strike="noStrike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дошкольного образования</a:t>
                      </a:r>
                      <a:endParaRPr lang="ru-RU" sz="18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kern="1200" dirty="0" smtClean="0">
                          <a:solidFill>
                            <a:srgbClr val="3B161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31 916</a:t>
                      </a:r>
                      <a:endParaRPr lang="ru-RU" sz="1800" u="none" strike="noStrike" kern="1200" dirty="0">
                        <a:solidFill>
                          <a:srgbClr val="3B1615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baseline="0" dirty="0" smtClean="0">
                          <a:solidFill>
                            <a:srgbClr val="3B161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37 200</a:t>
                      </a:r>
                      <a:endParaRPr lang="ru-RU" sz="1800" b="1" u="none" strike="noStrike" kern="1200" baseline="0" dirty="0">
                        <a:solidFill>
                          <a:srgbClr val="3B1615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3">
                            <a:lumMod val="7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7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baseline="0" dirty="0" smtClean="0">
                          <a:solidFill>
                            <a:srgbClr val="3B161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116,6%</a:t>
                      </a:r>
                      <a:endParaRPr lang="ru-RU" sz="1800" b="1" u="none" strike="noStrike" kern="1200" baseline="0" dirty="0">
                        <a:solidFill>
                          <a:srgbClr val="3B1615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3">
                            <a:lumMod val="7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75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461639"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0" i="0" u="none" strike="noStrike" dirty="0" smtClean="0">
                          <a:solidFill>
                            <a:srgbClr val="3B161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педагогические работники учреждений общего образования</a:t>
                      </a:r>
                      <a:endParaRPr lang="ru-RU" sz="1800" b="0" i="0" u="none" strike="noStrike" dirty="0">
                        <a:solidFill>
                          <a:srgbClr val="3B161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kern="1200" dirty="0" smtClean="0">
                          <a:solidFill>
                            <a:srgbClr val="3B161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37 315</a:t>
                      </a:r>
                      <a:endParaRPr lang="ru-RU" sz="1800" u="none" strike="noStrike" kern="1200" dirty="0">
                        <a:solidFill>
                          <a:srgbClr val="3B1615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baseline="0" dirty="0" smtClean="0">
                          <a:solidFill>
                            <a:srgbClr val="3B161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40 803</a:t>
                      </a:r>
                      <a:endParaRPr lang="ru-RU" sz="1800" b="1" u="none" strike="noStrike" kern="1200" baseline="0" dirty="0">
                        <a:solidFill>
                          <a:srgbClr val="3B1615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3">
                            <a:lumMod val="7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7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baseline="0" dirty="0" smtClean="0">
                          <a:solidFill>
                            <a:srgbClr val="3B161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109,3%</a:t>
                      </a:r>
                      <a:endParaRPr lang="ru-RU" sz="1800" b="1" u="none" strike="noStrike" kern="1200" baseline="0" dirty="0">
                        <a:solidFill>
                          <a:srgbClr val="3B1615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3">
                            <a:lumMod val="7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75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461639"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0" i="0" u="none" strike="noStrike" dirty="0" smtClean="0">
                          <a:solidFill>
                            <a:srgbClr val="3B161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педагогические работники учреждений дополнительного образования</a:t>
                      </a:r>
                      <a:endParaRPr lang="ru-RU" sz="1800" b="0" i="0" u="none" strike="noStrike" dirty="0">
                        <a:solidFill>
                          <a:srgbClr val="3B161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kern="1200" dirty="0" smtClean="0">
                          <a:solidFill>
                            <a:srgbClr val="3B161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32 914</a:t>
                      </a:r>
                      <a:endParaRPr lang="ru-RU" sz="1800" u="none" strike="noStrike" kern="1200" dirty="0">
                        <a:solidFill>
                          <a:srgbClr val="3B1615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baseline="0" smtClean="0">
                          <a:solidFill>
                            <a:srgbClr val="3B161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37 036</a:t>
                      </a:r>
                      <a:endParaRPr lang="ru-RU" sz="1800" b="1" u="none" strike="noStrike" kern="1200" baseline="0" dirty="0">
                        <a:solidFill>
                          <a:srgbClr val="3B1615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3">
                            <a:lumMod val="7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7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baseline="0" dirty="0" smtClean="0">
                          <a:solidFill>
                            <a:srgbClr val="3B161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112,5%</a:t>
                      </a:r>
                      <a:endParaRPr lang="ru-RU" sz="1800" b="1" u="none" strike="noStrike" kern="1200" baseline="0" dirty="0">
                        <a:solidFill>
                          <a:srgbClr val="3B1615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3">
                            <a:lumMod val="7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75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461639"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0" i="0" u="none" strike="noStrike" dirty="0" smtClean="0">
                          <a:solidFill>
                            <a:srgbClr val="3B161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работники учреждений культуры</a:t>
                      </a:r>
                      <a:endParaRPr lang="ru-RU" sz="1800" b="0" i="0" u="none" strike="noStrike" dirty="0">
                        <a:solidFill>
                          <a:srgbClr val="3B161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kern="1200" dirty="0" smtClean="0">
                          <a:solidFill>
                            <a:srgbClr val="3B161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32 585</a:t>
                      </a:r>
                      <a:endParaRPr lang="ru-RU" sz="1800" u="none" strike="noStrike" kern="1200" dirty="0">
                        <a:solidFill>
                          <a:srgbClr val="3B1615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baseline="0" dirty="0" smtClean="0">
                          <a:solidFill>
                            <a:srgbClr val="3B161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35 907</a:t>
                      </a:r>
                      <a:endParaRPr lang="ru-RU" sz="1800" b="1" u="none" strike="noStrike" kern="1200" baseline="0" dirty="0">
                        <a:solidFill>
                          <a:srgbClr val="3B1615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3">
                            <a:lumMod val="7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7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baseline="0" smtClean="0">
                          <a:solidFill>
                            <a:srgbClr val="3B161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110,2%</a:t>
                      </a:r>
                      <a:endParaRPr lang="ru-RU" sz="1800" b="1" u="none" strike="noStrike" kern="1200" baseline="0" dirty="0">
                        <a:solidFill>
                          <a:srgbClr val="3B1615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3">
                            <a:lumMod val="7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75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0" y="4551964"/>
            <a:ext cx="2190915" cy="1654871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45255" y="4551966"/>
            <a:ext cx="2190916" cy="1645634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839189" y="1116639"/>
            <a:ext cx="9228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645" y="4553339"/>
            <a:ext cx="2276669" cy="167951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630" y="4562669"/>
            <a:ext cx="2080726" cy="1660849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905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/>
          <p:nvPr/>
        </p:nvPicPr>
        <p:blipFill rotWithShape="1"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899"/>
            <a:ext cx="9144000" cy="9078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0529" y="161914"/>
            <a:ext cx="503855" cy="58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915045" y="79032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2023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67224" t="83189" r="14423" b="8261"/>
          <a:stretch/>
        </p:blipFill>
        <p:spPr bwMode="auto">
          <a:xfrm>
            <a:off x="4738256" y="6262254"/>
            <a:ext cx="4405746" cy="5957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23188" y="6411692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ru-RU" sz="1600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1259942465"/>
              </p:ext>
            </p:extLst>
          </p:nvPr>
        </p:nvGraphicFramePr>
        <p:xfrm>
          <a:off x="518354" y="364229"/>
          <a:ext cx="3784847" cy="2341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958776" y="1608804"/>
            <a:ext cx="1094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12 807</a:t>
            </a:r>
            <a:endParaRPr lang="ru-RU" sz="24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12526" y="1535860"/>
            <a:ext cx="1094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15 891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1704694"/>
            <a:ext cx="85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рублей</a:t>
            </a:r>
            <a:endParaRPr lang="ru-RU" sz="14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66425" y="888054"/>
            <a:ext cx="4239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образование</a:t>
            </a:r>
            <a:endParaRPr lang="ru-RU" sz="2400" b="1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 bwMode="auto">
          <a:xfrm>
            <a:off x="6596742" y="4106804"/>
            <a:ext cx="2146041" cy="7386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СОШ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1 280 мест по 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улице им. </a:t>
            </a:r>
            <a:r>
              <a:rPr lang="ru-RU" sz="14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Кортоева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Дзержинском районе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0" y="3498687"/>
            <a:ext cx="22020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ОШ 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 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 по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улице 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Ак. Бардина в </a:t>
            </a:r>
            <a:r>
              <a:rPr lang="ru-RU" sz="14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Тракторозаводском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районе</a:t>
            </a:r>
          </a:p>
        </p:txBody>
      </p:sp>
      <p:sp>
        <p:nvSpPr>
          <p:cNvPr id="26" name="TextBox 25"/>
          <p:cNvSpPr txBox="1"/>
          <p:nvPr/>
        </p:nvSpPr>
        <p:spPr bwMode="auto">
          <a:xfrm>
            <a:off x="4152122" y="4132505"/>
            <a:ext cx="2332654" cy="7386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ОШ 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1 000 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 в 205 </a:t>
            </a:r>
            <a:r>
              <a:rPr lang="ru-RU" sz="14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мкр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улице 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Кузнецкая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Ворошиловском районе</a:t>
            </a:r>
            <a:endParaRPr lang="ru-RU" sz="1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208107" y="1337691"/>
            <a:ext cx="44536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Создано </a:t>
            </a:r>
            <a:r>
              <a:rPr lang="ru-RU" sz="32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3 280 </a:t>
            </a:r>
            <a:r>
              <a:rPr lang="ru-RU" sz="24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новых мест </a:t>
            </a:r>
            <a:r>
              <a:rPr lang="ru-RU" sz="2400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общеобразовательных учреждениях</a:t>
            </a:r>
            <a:endParaRPr lang="ru-RU" sz="2400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47" t="39210" r="45289" b="23964"/>
          <a:stretch/>
        </p:blipFill>
        <p:spPr bwMode="auto">
          <a:xfrm>
            <a:off x="4264090" y="2848906"/>
            <a:ext cx="2226623" cy="1312547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1" name="Picture 4" descr="C:\Users\ee-kaurova\AppData\Local\Microsoft\Windows\Temporary Internet Files\Content.Outlook\VLTK25Y4\Картоева_аналог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404" y="2845836"/>
            <a:ext cx="2006082" cy="129695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  <a:extLst/>
        </p:spPr>
      </p:pic>
      <p:pic>
        <p:nvPicPr>
          <p:cNvPr id="32" name="Picture 3" descr="C:\Users\ee-kaurova\AppData\Local\Microsoft\Windows\Temporary Internet Files\Content.Outlook\VLTK25Y4\СОШ_Шекснинская_0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759" y="4842587"/>
            <a:ext cx="2218707" cy="12258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  <a:extLst/>
        </p:spPr>
      </p:pic>
      <p:sp>
        <p:nvSpPr>
          <p:cNvPr id="33" name="Прямоугольник 32"/>
          <p:cNvSpPr/>
          <p:nvPr/>
        </p:nvSpPr>
        <p:spPr>
          <a:xfrm>
            <a:off x="4208107" y="6026030"/>
            <a:ext cx="225800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1 000 мест по улице Шекснинской</a:t>
            </a:r>
            <a:endParaRPr lang="ru-RU" sz="1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Дзержинском районе</a:t>
            </a:r>
          </a:p>
        </p:txBody>
      </p:sp>
      <p:pic>
        <p:nvPicPr>
          <p:cNvPr id="34" name="Picture 6" descr="\\vesta.depfin.volgadmin.ru\Департамент\БюджПолитики\2023-2025 (проект)\2023-2025 (первоначально)\ПУБЛИЧНЫЕ СЛУШАНИЯ\Публичные слушания\Школа Ивановского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702" y="3601617"/>
            <a:ext cx="1894114" cy="107302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 bwMode="auto">
          <a:xfrm>
            <a:off x="1958822" y="2834961"/>
            <a:ext cx="2118655" cy="7386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СОШ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1 224 места по 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улице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Ивановского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Советском 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районе</a:t>
            </a:r>
          </a:p>
        </p:txBody>
      </p:sp>
      <p:pic>
        <p:nvPicPr>
          <p:cNvPr id="38" name="Picture 11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21294136">
            <a:off x="615568" y="5926321"/>
            <a:ext cx="991225" cy="66606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033" y="4861249"/>
            <a:ext cx="1875453" cy="1278294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16200000" scaled="1"/>
          </a:gradFill>
          <a:ln>
            <a:noFill/>
          </a:ln>
          <a:effectLst/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7" y="4534679"/>
            <a:ext cx="1940767" cy="1315615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21299" y="2703071"/>
            <a:ext cx="2034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Ведется строительство:</a:t>
            </a:r>
            <a:endParaRPr lang="ru-RU" sz="2000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702" y="5728802"/>
            <a:ext cx="1950098" cy="100790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Прямоугольник 39"/>
          <p:cNvSpPr/>
          <p:nvPr/>
        </p:nvSpPr>
        <p:spPr>
          <a:xfrm>
            <a:off x="2164703" y="4705446"/>
            <a:ext cx="18941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на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140 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Тракторозаводском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районе</a:t>
            </a:r>
          </a:p>
        </p:txBody>
      </p:sp>
    </p:spTree>
    <p:extLst>
      <p:ext uri="{BB962C8B-B14F-4D97-AF65-F5344CB8AC3E}">
        <p14:creationId xmlns:p14="http://schemas.microsoft.com/office/powerpoint/2010/main" val="209858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AsOne/>
      </p:bldGraphic>
      <p:bldP spid="19" grpId="0"/>
      <p:bldP spid="20" grpId="0"/>
      <p:bldP spid="21" grpId="0"/>
      <p:bldP spid="22" grpId="0"/>
      <p:bldP spid="24" grpId="0"/>
      <p:bldP spid="25" grpId="0"/>
      <p:bldP spid="26" grpId="0"/>
      <p:bldP spid="36" grpId="0"/>
      <p:bldP spid="33" grpId="0"/>
      <p:bldP spid="35" grpId="0"/>
      <p:bldP spid="30" grpId="0"/>
      <p:bldP spid="4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/>
          <p:nvPr/>
        </p:nvPicPr>
        <p:blipFill rotWithShape="1"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899"/>
            <a:ext cx="9144000" cy="9078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68238" y="152677"/>
            <a:ext cx="503855" cy="58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970463" y="88269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2023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67224" t="83189" r="14423" b="8261"/>
          <a:stretch/>
        </p:blipFill>
        <p:spPr bwMode="auto">
          <a:xfrm>
            <a:off x="2910007" y="6165304"/>
            <a:ext cx="6233994" cy="6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23188" y="6411692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ru-RU" sz="16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12101" y="2300648"/>
            <a:ext cx="1094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526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3074" y="2238940"/>
            <a:ext cx="1357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рублей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672879" y="1384187"/>
            <a:ext cx="1367161" cy="3945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718023" y="1156891"/>
            <a:ext cx="7816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культуру и кинематографию</a:t>
            </a:r>
          </a:p>
          <a:p>
            <a:pPr algn="ctr"/>
            <a:r>
              <a:rPr lang="ru-RU" sz="24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Молодежную политику</a:t>
            </a:r>
            <a:endParaRPr lang="ru-RU" sz="2400" b="1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391" y="3763829"/>
            <a:ext cx="369093" cy="323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331" y="3757251"/>
            <a:ext cx="315342" cy="265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Овал 41"/>
          <p:cNvSpPr/>
          <p:nvPr/>
        </p:nvSpPr>
        <p:spPr>
          <a:xfrm>
            <a:off x="3997013" y="3701946"/>
            <a:ext cx="396012" cy="400563"/>
          </a:xfrm>
          <a:prstGeom prst="ellipse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028656" y="3581859"/>
            <a:ext cx="13954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учреждений культуры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4436761" y="3568561"/>
            <a:ext cx="5918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14</a:t>
            </a:r>
            <a:endParaRPr lang="ru-RU" sz="3600" b="1" dirty="0">
              <a:solidFill>
                <a:schemeClr val="bg2">
                  <a:lumMod val="10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7389091" y="3492785"/>
            <a:ext cx="16810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учреждений молодежной политики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6967983" y="3589429"/>
            <a:ext cx="6062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13</a:t>
            </a:r>
            <a:endParaRPr lang="ru-RU" sz="3600" b="1" dirty="0">
              <a:solidFill>
                <a:schemeClr val="bg2">
                  <a:lumMod val="10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2" name="Овал 51"/>
          <p:cNvSpPr/>
          <p:nvPr/>
        </p:nvSpPr>
        <p:spPr>
          <a:xfrm>
            <a:off x="6472091" y="3733833"/>
            <a:ext cx="414457" cy="387887"/>
          </a:xfrm>
          <a:prstGeom prst="ellipse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32" name="Диаграмма 31"/>
          <p:cNvGraphicFramePr/>
          <p:nvPr>
            <p:extLst>
              <p:ext uri="{D42A27DB-BD31-4B8C-83A1-F6EECF244321}">
                <p14:modId xmlns:p14="http://schemas.microsoft.com/office/powerpoint/2010/main" val="629465764"/>
              </p:ext>
            </p:extLst>
          </p:nvPr>
        </p:nvGraphicFramePr>
        <p:xfrm>
          <a:off x="120073" y="1828800"/>
          <a:ext cx="4255984" cy="2491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645" y="4348064"/>
            <a:ext cx="2146041" cy="1715959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323" y="4348064"/>
            <a:ext cx="2239346" cy="173549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7" y="4325322"/>
            <a:ext cx="2183362" cy="1739576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147" y="4338735"/>
            <a:ext cx="2222531" cy="1726163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951" y="1777918"/>
            <a:ext cx="1847462" cy="1584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9" cstate="print">
            <a:grayscl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47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771" y="1184881"/>
            <a:ext cx="1227022" cy="606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3853542" y="2017426"/>
            <a:ext cx="31164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3949017" y="2638855"/>
            <a:ext cx="14067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3B1615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3 021</a:t>
            </a:r>
            <a:endParaRPr lang="ru-RU" sz="3600" b="1" dirty="0">
              <a:solidFill>
                <a:srgbClr val="3B1615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337045" y="2806199"/>
            <a:ext cx="19479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B1615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мероприятие</a:t>
            </a:r>
            <a:endParaRPr lang="ru-RU" sz="2000" b="1" dirty="0">
              <a:solidFill>
                <a:srgbClr val="3B1615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16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1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1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1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1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42" grpId="0" animBg="1"/>
      <p:bldP spid="43" grpId="0"/>
      <p:bldP spid="45" grpId="0"/>
      <p:bldP spid="46" grpId="0"/>
      <p:bldP spid="51" grpId="0"/>
      <p:bldP spid="52" grpId="0" animBg="1"/>
      <p:bldGraphic spid="32" grpId="0">
        <p:bldAsOne/>
      </p:bldGraphic>
      <p:bldP spid="28" grpId="0"/>
      <p:bldP spid="29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/>
          <p:nvPr/>
        </p:nvPicPr>
        <p:blipFill rotWithShape="1"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0"/>
            <a:ext cx="9144000" cy="9078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31292" y="161913"/>
            <a:ext cx="503855" cy="58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878100" y="69796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2023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67224" t="83189" r="14423" b="8261"/>
          <a:stretch/>
        </p:blipFill>
        <p:spPr bwMode="auto">
          <a:xfrm>
            <a:off x="3426690" y="6165304"/>
            <a:ext cx="5717310" cy="6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23188" y="6411692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ru-RU" sz="16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2183668498"/>
              </p:ext>
            </p:extLst>
          </p:nvPr>
        </p:nvGraphicFramePr>
        <p:xfrm>
          <a:off x="709127" y="727789"/>
          <a:ext cx="3638938" cy="2463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3799148" y="1238091"/>
            <a:ext cx="1094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593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2202465"/>
            <a:ext cx="85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58211" y="880612"/>
            <a:ext cx="711925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b="1" kern="14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физическую культуру и спорт</a:t>
            </a:r>
            <a:endParaRPr lang="ru-RU" sz="2300" b="1" kern="14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0" y="3061497"/>
            <a:ext cx="14567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chemeClr val="bg2">
                    <a:lumMod val="1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523,4</a:t>
            </a:r>
            <a:endParaRPr lang="ru-RU" sz="3600" dirty="0">
              <a:solidFill>
                <a:schemeClr val="bg2">
                  <a:lumMod val="10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183363" y="3101059"/>
            <a:ext cx="208072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регулярно занимаются спортом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1270411" y="3263097"/>
            <a:ext cx="12301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т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ыс. чел.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169573" y="3010190"/>
            <a:ext cx="11887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chemeClr val="bg2">
                    <a:lumMod val="1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1 653</a:t>
            </a:r>
            <a:endParaRPr lang="ru-RU" sz="3600" dirty="0">
              <a:solidFill>
                <a:schemeClr val="bg2">
                  <a:lumMod val="10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137542" y="2896796"/>
            <a:ext cx="164515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физкультурных и спортивных мероприятий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6692126" y="3014030"/>
            <a:ext cx="11396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chemeClr val="bg2">
                    <a:lumMod val="1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116,1</a:t>
            </a:r>
            <a:endParaRPr lang="ru-RU" sz="3600" dirty="0">
              <a:solidFill>
                <a:schemeClr val="bg2">
                  <a:lumMod val="10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767782" y="3172512"/>
            <a:ext cx="13762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человек</a:t>
            </a:r>
            <a:endParaRPr lang="ru-RU" sz="24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39960" y="5149840"/>
            <a:ext cx="268721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Начаты </a:t>
            </a:r>
            <a:r>
              <a:rPr lang="ru-RU" sz="15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</a:t>
            </a:r>
            <a:r>
              <a:rPr lang="ru-RU" sz="15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строительству центра спортивных единоборств </a:t>
            </a:r>
            <a:r>
              <a:rPr lang="ru-RU" sz="15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(Спортшкола № 14 </a:t>
            </a:r>
            <a:r>
              <a:rPr lang="ru-RU" sz="15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«Зенит</a:t>
            </a:r>
            <a:r>
              <a:rPr lang="ru-RU" sz="15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 </a:t>
            </a:r>
            <a:r>
              <a:rPr lang="ru-RU" sz="15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ул.Таращанцев,72 в Краснооктябрьском районе </a:t>
            </a:r>
            <a:r>
              <a:rPr lang="ru-RU" sz="15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</a:t>
            </a:r>
            <a:endParaRPr lang="ru-RU" sz="15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bao\AppData\Local\Microsoft\Windows\Temporary Internet Files\Content.Outlook\QYZPRCOS\165234125537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836" y="1352939"/>
            <a:ext cx="2228103" cy="142361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2855921" y="5162590"/>
            <a:ext cx="31773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Введен в эксплуатацию </a:t>
            </a:r>
            <a:r>
              <a:rPr lang="ru-RU" sz="15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ФОК </a:t>
            </a:r>
            <a:r>
              <a:rPr lang="ru-RU" sz="15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ул</a:t>
            </a:r>
            <a:r>
              <a:rPr lang="ru-RU" sz="15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Елецкая в Ворошиловском районе Волгограда с </a:t>
            </a:r>
            <a:r>
              <a:rPr lang="ru-RU" sz="15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полем для мини-футбола и баскетбола</a:t>
            </a:r>
          </a:p>
        </p:txBody>
      </p:sp>
      <p:sp>
        <p:nvSpPr>
          <p:cNvPr id="2" name="AutoShape 2" descr="В Волгограде построят ФОК с ареной для мини-футбола и баскетбол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В Волгограде построят ФОК с ареной для мини-футбола и баскетбола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В Волгограде построят ФОК с ареной для мини-футбола и баскетбола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В Волгограде построят ФОК с ареной для мини-футбола и баскетбол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В Волгограде построят ФОК с ареной для мини-футбола и баскетбол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В Волгограде построят ФОК с ареной для мини-футбола и баскетбола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https://sportishka.com/uploads/posts/2021-11/1637706641_3-sportishka-com-p-ploskostnie-sportivnie-sooruzheniya-komand-4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 descr="https://sportishka.com/uploads/posts/2021-11/1637706641_3-sportishka-com-p-ploskostnie-sportivnie-sooruzheniya-komand-4.jpg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5800436" y="5167395"/>
            <a:ext cx="33435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Введен в эксплуатацию </a:t>
            </a:r>
          </a:p>
          <a:p>
            <a:pPr algn="ctr"/>
            <a:r>
              <a:rPr lang="ru-RU" sz="15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ФОК открытого </a:t>
            </a:r>
            <a:r>
              <a:rPr lang="ru-RU" sz="15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типа </a:t>
            </a:r>
            <a:r>
              <a:rPr lang="ru-RU" sz="15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5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им. Курчатова, </a:t>
            </a:r>
            <a:r>
              <a:rPr lang="ru-RU" sz="15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1б в Кировском районе Волгограда</a:t>
            </a:r>
            <a:endParaRPr lang="ru-RU" sz="15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13" descr="https://riac34.ru/upload/iblock/8f8/Kulikov_0041.jpg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5" descr="https://riac34.ru/upload/iblock/8f8/Kulikov_0041.jpg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2" name="Picture 18" descr="C:\Users\bao\Downloads\Kulikov_004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882" y="3806890"/>
            <a:ext cx="2810682" cy="133427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082" y="1362269"/>
            <a:ext cx="2332653" cy="1427584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Прямоугольник 38"/>
          <p:cNvSpPr/>
          <p:nvPr/>
        </p:nvSpPr>
        <p:spPr>
          <a:xfrm>
            <a:off x="839757" y="1045027"/>
            <a:ext cx="153955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ru-RU" sz="3600" dirty="0">
              <a:solidFill>
                <a:schemeClr val="bg2">
                  <a:lumMod val="10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1082352" y="2071395"/>
            <a:ext cx="1213628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593</a:t>
            </a:r>
            <a:endParaRPr lang="ru-RU" sz="24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28"/>
          <p:cNvSpPr txBox="1"/>
          <p:nvPr/>
        </p:nvSpPr>
        <p:spPr>
          <a:xfrm>
            <a:off x="2882919" y="2102815"/>
            <a:ext cx="970861" cy="469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536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158" y="3806891"/>
            <a:ext cx="3153747" cy="1362268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13" y="3803261"/>
            <a:ext cx="2603240" cy="1375229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157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1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AsOne/>
      </p:bldGraphic>
      <p:bldP spid="21" grpId="0"/>
      <p:bldP spid="22" grpId="0"/>
      <p:bldP spid="31" grpId="0"/>
      <p:bldP spid="34" grpId="0"/>
      <p:bldP spid="36" grpId="0"/>
      <p:bldP spid="24" grpId="0"/>
      <p:bldP spid="25" grpId="0"/>
      <p:bldP spid="26" grpId="0"/>
      <p:bldP spid="27" grpId="0"/>
      <p:bldP spid="28" grpId="0"/>
      <p:bldP spid="30" grpId="0"/>
      <p:bldP spid="38" grpId="0"/>
      <p:bldP spid="41" grpId="0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/>
          <p:nvPr/>
        </p:nvPicPr>
        <p:blipFill rotWithShape="1"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899"/>
            <a:ext cx="9144000" cy="9078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9766" y="152677"/>
            <a:ext cx="503855" cy="58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961227" y="69795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2023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67224" t="83189" r="14423" b="8261"/>
          <a:stretch/>
        </p:blipFill>
        <p:spPr bwMode="auto">
          <a:xfrm>
            <a:off x="2910007" y="6165304"/>
            <a:ext cx="6233994" cy="6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23188" y="6411692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ru-RU" sz="16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2696674221"/>
              </p:ext>
            </p:extLst>
          </p:nvPr>
        </p:nvGraphicFramePr>
        <p:xfrm>
          <a:off x="464200" y="1154547"/>
          <a:ext cx="3784847" cy="1775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31421" y="1913905"/>
            <a:ext cx="85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рублей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672879" y="926476"/>
            <a:ext cx="1367161" cy="2259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748133" y="1008020"/>
            <a:ext cx="6294025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ru-RU" sz="24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дорожное хозяйство</a:t>
            </a:r>
            <a:endParaRPr lang="ru-RU" sz="2400" b="1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623723" y="1631149"/>
            <a:ext cx="1250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35,53</a:t>
            </a:r>
            <a:endParaRPr lang="ru-RU" sz="3600" b="1" dirty="0">
              <a:solidFill>
                <a:schemeClr val="bg2">
                  <a:lumMod val="10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325886" y="1368633"/>
            <a:ext cx="24262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дорог построено, реконструировано, отремонтировано</a:t>
            </a:r>
            <a:endParaRPr lang="ru-RU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 flipH="1">
            <a:off x="5765331" y="1805787"/>
            <a:ext cx="5981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км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490520" y="2584987"/>
            <a:ext cx="6065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37</a:t>
            </a:r>
            <a:endParaRPr lang="ru-RU" sz="3600" b="1" dirty="0">
              <a:solidFill>
                <a:schemeClr val="bg2">
                  <a:lumMod val="10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6378815" y="3243749"/>
            <a:ext cx="20670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построено и отремонтирова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</a:t>
            </a:r>
            <a:endParaRPr lang="ru-RU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 flipH="1">
            <a:off x="7324492" y="4196630"/>
            <a:ext cx="14556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д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орожных знаков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337"/>
          <a:stretch/>
        </p:blipFill>
        <p:spPr>
          <a:xfrm>
            <a:off x="3259808" y="4674637"/>
            <a:ext cx="2777098" cy="163417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0" name="Прямоугольник 29"/>
          <p:cNvSpPr/>
          <p:nvPr/>
        </p:nvSpPr>
        <p:spPr>
          <a:xfrm>
            <a:off x="7564581" y="914401"/>
            <a:ext cx="1126836" cy="3140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046" y="3023118"/>
            <a:ext cx="2761860" cy="1576876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30" y="3041778"/>
            <a:ext cx="2668556" cy="1567544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39" y="4693298"/>
            <a:ext cx="2715208" cy="1590352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1011898" y="2049735"/>
            <a:ext cx="945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4 762</a:t>
            </a:r>
            <a:endParaRPr lang="ru-RU" sz="24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25"/>
          <p:cNvSpPr txBox="1"/>
          <p:nvPr/>
        </p:nvSpPr>
        <p:spPr>
          <a:xfrm>
            <a:off x="2727483" y="2018969"/>
            <a:ext cx="945833" cy="244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6 764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271366" y="4015681"/>
            <a:ext cx="11817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1  125</a:t>
            </a:r>
            <a:endParaRPr lang="ru-RU" sz="3600" b="1" dirty="0">
              <a:solidFill>
                <a:schemeClr val="bg2">
                  <a:lumMod val="10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459625" y="5635833"/>
            <a:ext cx="2426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установлено</a:t>
            </a:r>
            <a:endParaRPr lang="ru-RU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 flipH="1">
            <a:off x="7308941" y="2790817"/>
            <a:ext cx="12866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объектов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882042" y="4942522"/>
            <a:ext cx="4331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5</a:t>
            </a:r>
            <a:endParaRPr lang="ru-RU" sz="3600" b="1" dirty="0">
              <a:solidFill>
                <a:schemeClr val="bg2">
                  <a:lumMod val="10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 flipH="1">
            <a:off x="7364924" y="5114140"/>
            <a:ext cx="14711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светофоров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59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>
        <p:bldAsOne/>
      </p:bldGraphic>
      <p:bldP spid="27" grpId="0"/>
      <p:bldP spid="29" grpId="0"/>
      <p:bldP spid="35" grpId="0"/>
      <p:bldP spid="37" grpId="0"/>
      <p:bldP spid="38" grpId="0"/>
      <p:bldP spid="41" grpId="0"/>
      <p:bldP spid="42" grpId="0"/>
      <p:bldP spid="43" grpId="0"/>
      <p:bldP spid="31" grpId="0"/>
      <p:bldP spid="32" grpId="0"/>
      <p:bldP spid="33" grpId="0"/>
      <p:bldP spid="34" grpId="0"/>
      <p:bldP spid="36" grpId="0"/>
      <p:bldP spid="39" grpId="0"/>
      <p:bldP spid="4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/>
          <p:nvPr/>
        </p:nvPicPr>
        <p:blipFill rotWithShape="1"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-73746"/>
            <a:ext cx="9144000" cy="9078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68238" y="134204"/>
            <a:ext cx="503855" cy="58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970463" y="69796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2023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67224" t="83189" r="14423" b="8261"/>
          <a:stretch/>
        </p:blipFill>
        <p:spPr bwMode="auto">
          <a:xfrm>
            <a:off x="2910007" y="6165304"/>
            <a:ext cx="6233994" cy="6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23188" y="6411692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2766785394"/>
              </p:ext>
            </p:extLst>
          </p:nvPr>
        </p:nvGraphicFramePr>
        <p:xfrm>
          <a:off x="879648" y="969938"/>
          <a:ext cx="3784847" cy="2199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3099050" y="1714212"/>
            <a:ext cx="1094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6 848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0" y="1729178"/>
            <a:ext cx="85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рублей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0" y="903708"/>
            <a:ext cx="3461657" cy="347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ru-RU" sz="24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транспорт</a:t>
            </a:r>
            <a:endParaRPr lang="ru-RU" sz="2400" b="1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4607813" y="777777"/>
            <a:ext cx="10102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95,5</a:t>
            </a:r>
            <a:endParaRPr lang="ru-RU" sz="3600" b="1" dirty="0">
              <a:solidFill>
                <a:schemeClr val="bg2">
                  <a:lumMod val="10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7051122" y="968631"/>
            <a:ext cx="18543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ПЕРЕВЕЗЕНО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 flipH="1">
            <a:off x="5494283" y="991562"/>
            <a:ext cx="15525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млн человек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0" name="Рисунок 5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887" y="2852530"/>
            <a:ext cx="2604052" cy="159831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3" name="TextBox 22"/>
          <p:cNvSpPr txBox="1"/>
          <p:nvPr/>
        </p:nvSpPr>
        <p:spPr>
          <a:xfrm>
            <a:off x="1348853" y="1800637"/>
            <a:ext cx="1094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3 918</a:t>
            </a:r>
            <a:endParaRPr lang="ru-RU" sz="24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148470" y="1327222"/>
            <a:ext cx="37669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ИНФРАСТРУКТУРНЫЕ проекты</a:t>
            </a:r>
            <a:endParaRPr lang="ru-RU" b="1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501376" y="1619465"/>
            <a:ext cx="2419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ПРИОБРЕТЕНО: 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775870" y="1834129"/>
            <a:ext cx="6286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56</a:t>
            </a:r>
            <a:endParaRPr lang="ru-RU" sz="3200" b="1" dirty="0">
              <a:solidFill>
                <a:schemeClr val="bg2">
                  <a:lumMod val="10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800652" y="2288141"/>
            <a:ext cx="6270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60</a:t>
            </a:r>
            <a:endParaRPr lang="ru-RU" sz="3200" b="1" dirty="0">
              <a:solidFill>
                <a:schemeClr val="bg2">
                  <a:lumMod val="10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718854" y="2015585"/>
            <a:ext cx="19977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троллейбусов</a:t>
            </a:r>
            <a:endParaRPr lang="ru-RU" sz="16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931514" y="2411562"/>
            <a:ext cx="16260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автобусов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6351421" y="2032055"/>
            <a:ext cx="5818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chemeClr val="bg2">
                    <a:lumMod val="1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ед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H="1">
            <a:off x="6346761" y="2426341"/>
            <a:ext cx="5818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chemeClr val="bg2">
                    <a:lumMod val="1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ед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01" y="2864498"/>
            <a:ext cx="2687790" cy="1586204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5580325" y="3569758"/>
            <a:ext cx="38433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 контракт и оплачен аванс на приобретение в 2024 году  </a:t>
            </a:r>
            <a:endParaRPr lang="ru-RU" sz="16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33" y="4572001"/>
            <a:ext cx="2677885" cy="1604864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5894953" y="3987191"/>
            <a:ext cx="6126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25</a:t>
            </a:r>
            <a:endParaRPr lang="ru-RU" sz="3200" b="1" dirty="0">
              <a:solidFill>
                <a:schemeClr val="bg2">
                  <a:lumMod val="10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 flipH="1">
            <a:off x="6482325" y="4155207"/>
            <a:ext cx="5818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chemeClr val="bg2">
                    <a:lumMod val="1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ед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931514" y="4190127"/>
            <a:ext cx="22124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автобусов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513" y="4552122"/>
            <a:ext cx="2981739" cy="1610139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Прямоугольник 40"/>
          <p:cNvSpPr/>
          <p:nvPr/>
        </p:nvSpPr>
        <p:spPr>
          <a:xfrm>
            <a:off x="5843240" y="2728776"/>
            <a:ext cx="5485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21</a:t>
            </a:r>
            <a:endParaRPr lang="ru-RU" sz="3200" b="1" dirty="0">
              <a:solidFill>
                <a:schemeClr val="bg2">
                  <a:lumMod val="10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 flipH="1">
            <a:off x="6350074" y="2847096"/>
            <a:ext cx="5818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chemeClr val="bg2">
                    <a:lumMod val="1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ед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6792367" y="2822381"/>
            <a:ext cx="19242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электробусов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009" y="4542183"/>
            <a:ext cx="2613991" cy="1620077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Прямоугольник 44"/>
          <p:cNvSpPr/>
          <p:nvPr/>
        </p:nvSpPr>
        <p:spPr>
          <a:xfrm>
            <a:off x="5935841" y="3109776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4</a:t>
            </a:r>
            <a:endParaRPr lang="ru-RU" sz="3200" b="1" dirty="0">
              <a:solidFill>
                <a:schemeClr val="bg2">
                  <a:lumMod val="10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6895071" y="3223259"/>
            <a:ext cx="19242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арядных станции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 flipH="1">
            <a:off x="6373266" y="3247973"/>
            <a:ext cx="5818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chemeClr val="bg2">
                    <a:lumMod val="10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ед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65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00"/>
                            </p:stCondLst>
                            <p:childTnLst>
                              <p:par>
                                <p:cTn id="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500"/>
                            </p:stCondLst>
                            <p:childTnLst>
                              <p:par>
                                <p:cTn id="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000"/>
                            </p:stCondLst>
                            <p:childTnLst>
                              <p:par>
                                <p:cTn id="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500"/>
                            </p:stCondLst>
                            <p:childTnLst>
                              <p:par>
                                <p:cTn id="10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0" grpId="0">
        <p:bldAsOne/>
      </p:bldGraphic>
      <p:bldP spid="31" grpId="0"/>
      <p:bldP spid="33" grpId="0"/>
      <p:bldP spid="36" grpId="0"/>
      <p:bldP spid="39" grpId="0"/>
      <p:bldP spid="40" grpId="0"/>
      <p:bldP spid="55" grpId="0"/>
      <p:bldP spid="23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32" grpId="0"/>
      <p:bldP spid="34" grpId="0"/>
      <p:bldP spid="35" grpId="0"/>
      <p:bldP spid="37" grpId="0"/>
      <p:bldP spid="38" grpId="0"/>
      <p:bldP spid="41" grpId="0"/>
      <p:bldP spid="42" grpId="0"/>
      <p:bldP spid="43" grpId="0"/>
      <p:bldP spid="45" grpId="0"/>
      <p:bldP spid="46" grpId="0"/>
      <p:bldP spid="5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/>
          <p:nvPr/>
        </p:nvPicPr>
        <p:blipFill rotWithShape="1"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899"/>
            <a:ext cx="9144000" cy="9078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59001" y="152677"/>
            <a:ext cx="503855" cy="58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988937" y="88268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2023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67224" t="83189" r="14423" b="8261"/>
          <a:stretch/>
        </p:blipFill>
        <p:spPr bwMode="auto">
          <a:xfrm>
            <a:off x="2910006" y="6165304"/>
            <a:ext cx="6233994" cy="6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28825" y="6417846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endParaRPr lang="ru-RU" sz="1600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491224" y="932391"/>
            <a:ext cx="1465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рублей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660353" y="926476"/>
            <a:ext cx="1367161" cy="914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2555509" y="1006250"/>
            <a:ext cx="3835154" cy="359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ru-RU" sz="28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Капитальные расходы</a:t>
            </a:r>
            <a:endParaRPr lang="ru-RU" sz="2800" b="1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050" y="1548882"/>
            <a:ext cx="2706914" cy="181014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4666" y="3439199"/>
            <a:ext cx="50904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pc="-112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Продолжено </a:t>
            </a:r>
            <a:r>
              <a:rPr lang="ru-RU" spc="-112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сооружений </a:t>
            </a:r>
          </a:p>
          <a:p>
            <a:r>
              <a:rPr lang="ru-RU" spc="-112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биологической очистки  на о. Голодный</a:t>
            </a:r>
          </a:p>
          <a:p>
            <a:pPr algn="r"/>
            <a:endParaRPr lang="ru-RU" b="1" spc="-112" dirty="0" smtClean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7309876" y="3479502"/>
            <a:ext cx="15728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181E0C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2 699,3</a:t>
            </a:r>
            <a:endParaRPr lang="ru-RU" sz="3600" b="1" dirty="0">
              <a:solidFill>
                <a:srgbClr val="181E0C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30824" y="3432646"/>
            <a:ext cx="33496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18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</a:t>
            </a:r>
            <a:r>
              <a:rPr lang="ru-RU" sz="2000" b="1" dirty="0" smtClean="0">
                <a:solidFill>
                  <a:srgbClr val="18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профинансировано </a:t>
            </a:r>
          </a:p>
          <a:p>
            <a:pPr algn="ctr"/>
            <a:r>
              <a:rPr lang="ru-RU" sz="2000" dirty="0" smtClean="0">
                <a:solidFill>
                  <a:srgbClr val="18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2019-2023 годах</a:t>
            </a:r>
            <a:endParaRPr lang="ru-RU" sz="2000" dirty="0">
              <a:solidFill>
                <a:srgbClr val="181E0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316824" y="4590676"/>
            <a:ext cx="26405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18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Освоено в   </a:t>
            </a:r>
            <a:r>
              <a:rPr lang="ru-RU" sz="2000" dirty="0" smtClean="0">
                <a:solidFill>
                  <a:srgbClr val="18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году</a:t>
            </a:r>
            <a:endParaRPr lang="ru-RU" sz="2000" dirty="0">
              <a:solidFill>
                <a:srgbClr val="181E0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51926" y="5542384"/>
            <a:ext cx="72872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pc="-112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Разработана </a:t>
            </a:r>
            <a:r>
              <a:rPr lang="ru-RU" spc="-112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</a:t>
            </a:r>
            <a:r>
              <a:rPr lang="ru-RU" spc="-112" dirty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документации на Обустройство </a:t>
            </a:r>
            <a:r>
              <a:rPr lang="ru-RU" spc="-112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нижней </a:t>
            </a:r>
            <a:r>
              <a:rPr lang="ru-RU" spc="-112" dirty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террасы </a:t>
            </a:r>
            <a:endParaRPr lang="ru-RU" spc="-112" dirty="0" smtClean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pc="-112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Центральной набережной Волгограда от </a:t>
            </a:r>
            <a:r>
              <a:rPr lang="ru-RU" spc="-112" dirty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бронекатера </a:t>
            </a:r>
            <a:r>
              <a:rPr lang="ru-RU" spc="-112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БК-13 до </a:t>
            </a:r>
            <a:r>
              <a:rPr lang="ru-RU" spc="-112" dirty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моста через р. </a:t>
            </a:r>
            <a:r>
              <a:rPr lang="ru-RU" spc="-112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Волгу</a:t>
            </a:r>
            <a:endParaRPr lang="ru-RU" spc="-112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49" y="1552480"/>
            <a:ext cx="2631233" cy="1815871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224" y="1539551"/>
            <a:ext cx="2813180" cy="181014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205273" y="4911012"/>
            <a:ext cx="63261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pc="-112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Выполнены </a:t>
            </a:r>
            <a:r>
              <a:rPr lang="ru-RU" spc="-112" dirty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по строительству внеплощадочной сети </a:t>
            </a:r>
            <a:endParaRPr lang="ru-RU" spc="-112" dirty="0" smtClean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pc="-112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холодного </a:t>
            </a:r>
            <a:r>
              <a:rPr lang="ru-RU" spc="-112" dirty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водоснабжения </a:t>
            </a:r>
            <a:r>
              <a:rPr lang="ru-RU" spc="-112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pc="-112" dirty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Ангарской в Дзержинском районе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7693118" y="5054181"/>
            <a:ext cx="12186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181E0C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484,8</a:t>
            </a:r>
            <a:endParaRPr lang="ru-RU" sz="3600" b="1" dirty="0">
              <a:solidFill>
                <a:srgbClr val="181E0C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51927" y="4235412"/>
            <a:ext cx="55610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pc="-112" dirty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Завершено </a:t>
            </a:r>
            <a:r>
              <a:rPr lang="ru-RU" spc="-112" dirty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6 объектов сетей водоснабжения и водоотведения в перспективных районах Волгограда</a:t>
            </a:r>
          </a:p>
          <a:p>
            <a:endParaRPr lang="ru-RU" b="1" spc="-112" dirty="0" smtClean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61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5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6" grpId="0"/>
      <p:bldP spid="2" grpId="0"/>
      <p:bldP spid="39" grpId="0"/>
      <p:bldP spid="3" grpId="0"/>
      <p:bldP spid="22" grpId="0"/>
      <p:bldP spid="24" grpId="0"/>
      <p:bldP spid="26" grpId="0"/>
      <p:bldP spid="27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/>
          <p:nvPr/>
        </p:nvPicPr>
        <p:blipFill rotWithShape="1"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899"/>
            <a:ext cx="9144000" cy="9078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59001" y="152677"/>
            <a:ext cx="503855" cy="58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988937" y="88268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2023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67224" t="83189" r="14423" b="8261"/>
          <a:stretch/>
        </p:blipFill>
        <p:spPr bwMode="auto">
          <a:xfrm>
            <a:off x="2910006" y="6165304"/>
            <a:ext cx="6233994" cy="6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28825" y="6417846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lang="ru-RU" sz="1600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472563" y="857746"/>
            <a:ext cx="1465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рублей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660353" y="926476"/>
            <a:ext cx="1367161" cy="914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1799729" y="978258"/>
            <a:ext cx="5310198" cy="347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ru-RU" sz="24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Жилищное хозяйство</a:t>
            </a:r>
            <a:endParaRPr lang="ru-RU" sz="2400" b="1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731489" y="4879093"/>
            <a:ext cx="9204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181E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14,6</a:t>
            </a:r>
            <a:endParaRPr lang="ru-RU" sz="3600" b="1" dirty="0">
              <a:solidFill>
                <a:srgbClr val="181E0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426914" y="5564255"/>
            <a:ext cx="11849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solidFill>
                  <a:srgbClr val="181E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3</a:t>
            </a:r>
            <a:r>
              <a:rPr lang="ru-RU" sz="3600" b="1" dirty="0" smtClean="0">
                <a:solidFill>
                  <a:srgbClr val="181E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16,9</a:t>
            </a:r>
            <a:endParaRPr lang="ru-RU" sz="3600" b="1" dirty="0">
              <a:solidFill>
                <a:srgbClr val="181E0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51124" y="3977135"/>
            <a:ext cx="11977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181E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1  783</a:t>
            </a:r>
            <a:endParaRPr lang="ru-RU" sz="3600" b="1" dirty="0">
              <a:solidFill>
                <a:srgbClr val="181E0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583349" y="4124130"/>
            <a:ext cx="12158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</a:t>
            </a:r>
            <a:endParaRPr lang="ru-RU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15633" y="4679836"/>
            <a:ext cx="28114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ПЕРЕСЕЛЕНО  из</a:t>
            </a:r>
            <a:endParaRPr lang="ru-RU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98579" y="5100835"/>
            <a:ext cx="19784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solidFill>
                  <a:srgbClr val="181E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26 126,83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297182" y="5292896"/>
            <a:ext cx="800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07911" y="5722790"/>
            <a:ext cx="28114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4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варийного</a:t>
            </a:r>
            <a:r>
              <a:rPr lang="ru-RU" sz="24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жилья</a:t>
            </a:r>
            <a:endParaRPr lang="ru-RU" sz="2400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本框 3">
            <a:extLst>
              <a:ext uri="{FF2B5EF4-FFF2-40B4-BE49-F238E27FC236}">
                <a16:creationId xmlns="" xmlns:a16="http://schemas.microsoft.com/office/drawing/2014/main" id="{4B317A52-5384-4783-B287-0CE4C68C30A8}"/>
              </a:ext>
            </a:extLst>
          </p:cNvPr>
          <p:cNvSpPr txBox="1"/>
          <p:nvPr/>
        </p:nvSpPr>
        <p:spPr>
          <a:xfrm>
            <a:off x="3284376" y="3893608"/>
            <a:ext cx="4021493" cy="863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000"/>
              </a:lnSpc>
            </a:pPr>
            <a:r>
              <a:rPr lang="ru-RU" altLang="zh-CN" sz="22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мероприятия по переселению граждан из аварийного жилищного фонда</a:t>
            </a:r>
            <a:endParaRPr lang="ru-RU" altLang="zh-CN" sz="22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932644" y="4124235"/>
            <a:ext cx="22113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181E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2 </a:t>
            </a:r>
            <a:r>
              <a:rPr lang="ru-RU" sz="3600" b="1" dirty="0" smtClean="0">
                <a:solidFill>
                  <a:srgbClr val="181E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377,7</a:t>
            </a:r>
            <a:endParaRPr lang="ru-RU" sz="3600" b="1" dirty="0">
              <a:solidFill>
                <a:srgbClr val="181E0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文本框 3">
            <a:extLst>
              <a:ext uri="{FF2B5EF4-FFF2-40B4-BE49-F238E27FC236}">
                <a16:creationId xmlns="" xmlns:a16="http://schemas.microsoft.com/office/drawing/2014/main" id="{4B317A52-5384-4783-B287-0CE4C68C30A8}"/>
              </a:ext>
            </a:extLst>
          </p:cNvPr>
          <p:cNvSpPr txBox="1"/>
          <p:nvPr/>
        </p:nvSpPr>
        <p:spPr>
          <a:xfrm>
            <a:off x="3956180" y="4776712"/>
            <a:ext cx="292048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altLang="zh-CN" sz="22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снос расселенных</a:t>
            </a:r>
          </a:p>
          <a:p>
            <a:pPr>
              <a:lnSpc>
                <a:spcPts val="2000"/>
              </a:lnSpc>
            </a:pPr>
            <a:r>
              <a:rPr lang="ru-RU" altLang="zh-CN" sz="22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аварийных жилых </a:t>
            </a:r>
          </a:p>
          <a:p>
            <a:pPr>
              <a:lnSpc>
                <a:spcPts val="2000"/>
              </a:lnSpc>
            </a:pPr>
            <a:r>
              <a:rPr lang="ru-RU" altLang="zh-CN" sz="22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домов</a:t>
            </a:r>
            <a:endParaRPr lang="ru-RU" altLang="zh-CN" sz="22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文本框 3">
            <a:extLst>
              <a:ext uri="{FF2B5EF4-FFF2-40B4-BE49-F238E27FC236}">
                <a16:creationId xmlns="" xmlns:a16="http://schemas.microsoft.com/office/drawing/2014/main" id="{4B317A52-5384-4783-B287-0CE4C68C30A8}"/>
              </a:ext>
            </a:extLst>
          </p:cNvPr>
          <p:cNvSpPr txBox="1"/>
          <p:nvPr/>
        </p:nvSpPr>
        <p:spPr>
          <a:xfrm>
            <a:off x="3402171" y="5628313"/>
            <a:ext cx="4034327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altLang="zh-CN" sz="22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выкуп жилых помещений из аварийного жилищного фонда</a:t>
            </a:r>
            <a:endParaRPr lang="ru-RU" altLang="zh-CN" sz="22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73" y="1390260"/>
            <a:ext cx="4073492" cy="2323323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339" y="1362268"/>
            <a:ext cx="4385388" cy="2332653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725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6" grpId="0"/>
      <p:bldP spid="39" grpId="0"/>
      <p:bldP spid="21" grpId="0"/>
      <p:bldP spid="19" grpId="0"/>
      <p:bldP spid="20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/>
          <p:nvPr/>
        </p:nvPicPr>
        <p:blipFill rotWithShape="1"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899"/>
            <a:ext cx="9144000" cy="9078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05184" y="134204"/>
            <a:ext cx="503855" cy="58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2025882" y="79032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2023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67224" t="83189" r="14423" b="8261"/>
          <a:stretch/>
        </p:blipFill>
        <p:spPr bwMode="auto">
          <a:xfrm>
            <a:off x="2910007" y="6165304"/>
            <a:ext cx="6233994" cy="6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23188" y="6411692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lang="ru-RU" sz="1600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2280088925"/>
              </p:ext>
            </p:extLst>
          </p:nvPr>
        </p:nvGraphicFramePr>
        <p:xfrm>
          <a:off x="158671" y="1206084"/>
          <a:ext cx="3928137" cy="2563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2457786" y="2540956"/>
            <a:ext cx="1180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1 358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79260" y="3537366"/>
            <a:ext cx="997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рублей</a:t>
            </a:r>
            <a:endParaRPr lang="ru-RU" sz="1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44697" y="991891"/>
            <a:ext cx="4252404" cy="347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ru-RU" sz="24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благоустройство</a:t>
            </a:r>
            <a:endParaRPr lang="ru-RU" sz="2400" b="1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68624" y="4302734"/>
            <a:ext cx="6799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181E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39</a:t>
            </a:r>
            <a:endParaRPr lang="ru-RU" sz="3600" b="1" dirty="0">
              <a:solidFill>
                <a:srgbClr val="181E0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156808" y="4330428"/>
            <a:ext cx="15374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дворовых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14400" y="3830837"/>
            <a:ext cx="31910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БЛАГОУСТРОЕНО</a:t>
            </a:r>
            <a:endParaRPr lang="ru-RU" sz="2400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009278" y="4943359"/>
            <a:ext cx="22322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общественных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095843" y="5461971"/>
            <a:ext cx="2113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территорий</a:t>
            </a:r>
            <a:endParaRPr lang="ru-RU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295220" y="5157440"/>
            <a:ext cx="6094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181E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15</a:t>
            </a:r>
            <a:endParaRPr lang="ru-RU" sz="3600" b="1" dirty="0">
              <a:solidFill>
                <a:srgbClr val="181E0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3760237" y="1610154"/>
            <a:ext cx="26242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УСТАНОВЛЕНО</a:t>
            </a:r>
            <a:endParaRPr lang="ru-RU" sz="2200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6300376" y="902425"/>
            <a:ext cx="7697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181E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112</a:t>
            </a:r>
            <a:endParaRPr lang="ru-RU" sz="3600" b="1" dirty="0">
              <a:solidFill>
                <a:srgbClr val="181E0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7165910" y="1033038"/>
            <a:ext cx="1856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светоточек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7350241" y="1599412"/>
            <a:ext cx="14993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скамейка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7340334" y="2127166"/>
            <a:ext cx="14698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урн</a:t>
            </a:r>
            <a:endParaRPr lang="ru-RU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6304037" y="1496723"/>
            <a:ext cx="8370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181E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431</a:t>
            </a:r>
            <a:endParaRPr lang="ru-RU" sz="3600" b="1" dirty="0">
              <a:solidFill>
                <a:srgbClr val="181E0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5891" y="2285905"/>
            <a:ext cx="1253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1 530</a:t>
            </a:r>
            <a:endParaRPr lang="ru-RU" sz="32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Сквер у станции «Заканальная» и территорию у «Старой Сарепты» благоустроят  в этом году - Volganet.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823" y="2733869"/>
            <a:ext cx="2453953" cy="167018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082" y="2705878"/>
            <a:ext cx="2429258" cy="1707502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751" y="4497355"/>
            <a:ext cx="2416723" cy="1679792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746450" y="1235775"/>
            <a:ext cx="1548882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ru-RU" sz="16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824" y="4497355"/>
            <a:ext cx="2444621" cy="1698172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6288937" y="2078331"/>
            <a:ext cx="9108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181E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439</a:t>
            </a:r>
            <a:endParaRPr lang="ru-RU" sz="3600" b="1" dirty="0">
              <a:solidFill>
                <a:srgbClr val="181E0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31845" y="1374615"/>
            <a:ext cx="157687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sz="32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01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0" grpId="0">
        <p:bldAsOne/>
      </p:bldGraphic>
      <p:bldP spid="32" grpId="0"/>
      <p:bldP spid="33" grpId="0"/>
      <p:bldP spid="36" grpId="0"/>
      <p:bldP spid="23" grpId="0"/>
      <p:bldP spid="24" grpId="0"/>
      <p:bldP spid="25" grpId="0"/>
      <p:bldP spid="27" grpId="0"/>
      <p:bldP spid="28" grpId="0"/>
      <p:bldP spid="43" grpId="0"/>
      <p:bldP spid="45" grpId="0"/>
      <p:bldP spid="46" grpId="0"/>
      <p:bldP spid="51" grpId="0"/>
      <p:bldP spid="52" grpId="0"/>
      <p:bldP spid="53" grpId="0"/>
      <p:bldP spid="54" grpId="0"/>
      <p:bldP spid="31" grpId="0"/>
      <p:bldP spid="3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1136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78472" y="157017"/>
            <a:ext cx="552801" cy="67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7079971" y="5282603"/>
            <a:ext cx="2153481" cy="36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10" rIns="91418" bIns="4571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Долговая нагрузка </a:t>
            </a: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 rot="10800000" flipV="1">
            <a:off x="1781417" y="5330277"/>
            <a:ext cx="8388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10" rIns="91418" bIns="4571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99,6%</a:t>
            </a:r>
            <a:endParaRPr lang="ru-RU" altLang="ru-RU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881909" y="5322747"/>
            <a:ext cx="8345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10" rIns="91418" bIns="4571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94,6%</a:t>
            </a:r>
            <a:endParaRPr lang="ru-RU" altLang="ru-RU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 rot="10800000" flipV="1">
            <a:off x="3559679" y="5311805"/>
            <a:ext cx="8388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10" rIns="91418" bIns="4571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80,2%</a:t>
            </a:r>
            <a:endParaRPr lang="ru-RU" altLang="ru-RU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 rot="10800000" flipV="1">
            <a:off x="2648090" y="5320946"/>
            <a:ext cx="8388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10" rIns="91418" bIns="4571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90,2%</a:t>
            </a:r>
            <a:endParaRPr lang="ru-RU" altLang="ru-RU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1187624" y="3346002"/>
            <a:ext cx="454157" cy="30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10" rIns="91418" bIns="4571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</a:t>
            </a:r>
          </a:p>
        </p:txBody>
      </p:sp>
      <p:sp>
        <p:nvSpPr>
          <p:cNvPr id="16" name="TextBox 1"/>
          <p:cNvSpPr txBox="1"/>
          <p:nvPr/>
        </p:nvSpPr>
        <p:spPr>
          <a:xfrm>
            <a:off x="5407571" y="5321134"/>
            <a:ext cx="634392" cy="312482"/>
          </a:xfrm>
          <a:prstGeom prst="rect">
            <a:avLst/>
          </a:prstGeom>
        </p:spPr>
        <p:txBody>
          <a:bodyPr wrap="none" lIns="91418" tIns="45710" rIns="91418" bIns="45710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67,1%</a:t>
            </a:r>
            <a:endParaRPr lang="ru-RU" sz="18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"/>
          <p:cNvSpPr txBox="1"/>
          <p:nvPr/>
        </p:nvSpPr>
        <p:spPr>
          <a:xfrm>
            <a:off x="4470667" y="5330655"/>
            <a:ext cx="649797" cy="307821"/>
          </a:xfrm>
          <a:prstGeom prst="rect">
            <a:avLst/>
          </a:prstGeom>
        </p:spPr>
        <p:txBody>
          <a:bodyPr wrap="none" lIns="91418" tIns="45710" rIns="91418" bIns="45710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70,4%</a:t>
            </a:r>
            <a:endParaRPr lang="ru-RU" sz="18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 rot="16200000">
            <a:off x="4754254" y="3110352"/>
            <a:ext cx="937990" cy="285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7 220</a:t>
            </a:r>
          </a:p>
        </p:txBody>
      </p:sp>
      <p:sp>
        <p:nvSpPr>
          <p:cNvPr id="19" name="Прямоугольник 18"/>
          <p:cNvSpPr/>
          <p:nvPr/>
        </p:nvSpPr>
        <p:spPr>
          <a:xfrm rot="16200000">
            <a:off x="1306193" y="3073966"/>
            <a:ext cx="937990" cy="285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7 220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830928" y="5229200"/>
            <a:ext cx="6107049" cy="0"/>
          </a:xfrm>
          <a:prstGeom prst="line">
            <a:avLst/>
          </a:prstGeom>
          <a:ln w="1270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10"/>
          <p:cNvSpPr txBox="1">
            <a:spLocks noChangeArrowheads="1"/>
          </p:cNvSpPr>
          <p:nvPr/>
        </p:nvSpPr>
        <p:spPr bwMode="auto">
          <a:xfrm>
            <a:off x="245234" y="1672271"/>
            <a:ext cx="430843" cy="2911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vert270" wrap="square" lIns="91418" tIns="45710" rIns="91418" bIns="4571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1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</a:t>
            </a:r>
            <a:r>
              <a:rPr lang="ru-RU" altLang="ru-RU" sz="1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долг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1228674" y="1453628"/>
            <a:ext cx="553944" cy="330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</a:t>
            </a:r>
          </a:p>
        </p:txBody>
      </p:sp>
      <p:sp>
        <p:nvSpPr>
          <p:cNvPr id="38" name="TextBox 10"/>
          <p:cNvSpPr txBox="1">
            <a:spLocks noChangeArrowheads="1"/>
          </p:cNvSpPr>
          <p:nvPr/>
        </p:nvSpPr>
        <p:spPr bwMode="auto">
          <a:xfrm>
            <a:off x="7017026" y="2343403"/>
            <a:ext cx="1997765" cy="11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10" rIns="91418" bIns="4571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16.08.2021 г. предоставлен  бюджетный кредит на </a:t>
            </a:r>
            <a:r>
              <a:rPr lang="ru-RU" altLang="ru-RU" sz="1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сумму  5 </a:t>
            </a:r>
            <a:r>
              <a:rPr lang="ru-RU" altLang="ru-RU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311,8 млн. </a:t>
            </a:r>
            <a:r>
              <a:rPr lang="ru-RU" altLang="ru-RU" sz="1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руб. </a:t>
            </a:r>
            <a:br>
              <a:rPr lang="ru-RU" altLang="ru-RU" sz="1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altLang="ru-RU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замещения кредитов от кредитных </a:t>
            </a:r>
            <a:r>
              <a:rPr lang="ru-RU" altLang="ru-RU" sz="1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 </a:t>
            </a:r>
            <a:r>
              <a:rPr lang="ru-RU" altLang="ru-RU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2026 года  - 0,1%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14904" y="271190"/>
            <a:ext cx="5772728" cy="353923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2000" b="1" cap="all" spc="-38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600" b="1" cap="all" spc="-38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труктура   муниципального долга  Волгограда</a:t>
            </a:r>
            <a:endParaRPr lang="ru-RU" sz="2000" b="1" cap="all" spc="-38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7319822" y="1207184"/>
            <a:ext cx="1224136" cy="290179"/>
          </a:xfrm>
          <a:prstGeom prst="rect">
            <a:avLst/>
          </a:prstGeom>
        </p:spPr>
        <p:txBody>
          <a:bodyPr wrap="square" lIns="91418" tIns="45710" rIns="91418" bIns="45710">
            <a:spAutoFit/>
          </a:bodyPr>
          <a:lstStyle/>
          <a:p>
            <a:pPr lvl="0" algn="ctr"/>
            <a:r>
              <a:rPr lang="ru-RU" sz="13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  <a:endParaRPr lang="en-US" sz="13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713" y="6162675"/>
            <a:ext cx="623728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Овал 28"/>
          <p:cNvSpPr/>
          <p:nvPr/>
        </p:nvSpPr>
        <p:spPr>
          <a:xfrm>
            <a:off x="8790982" y="6456148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711952" y="6390136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endParaRPr lang="ru-RU" sz="16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 rot="16200000">
            <a:off x="2178705" y="3011105"/>
            <a:ext cx="942392" cy="3879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7 220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 rot="16200000">
            <a:off x="3909528" y="3076434"/>
            <a:ext cx="933060" cy="2852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7 220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 rot="16200000">
            <a:off x="475577" y="3007326"/>
            <a:ext cx="952295" cy="330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7 220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 rot="16200000">
            <a:off x="3125760" y="3169739"/>
            <a:ext cx="746449" cy="2852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7 220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1"/>
          <p:cNvSpPr txBox="1"/>
          <p:nvPr/>
        </p:nvSpPr>
        <p:spPr>
          <a:xfrm>
            <a:off x="6194454" y="5305583"/>
            <a:ext cx="634392" cy="312482"/>
          </a:xfrm>
          <a:prstGeom prst="rect">
            <a:avLst/>
          </a:prstGeom>
        </p:spPr>
        <p:txBody>
          <a:bodyPr wrap="none" lIns="91418" tIns="45710" rIns="91418" bIns="45710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61,5%</a:t>
            </a:r>
            <a:endParaRPr lang="ru-RU" sz="18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5" name="Содержимое 8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703654516"/>
              </p:ext>
            </p:extLst>
          </p:nvPr>
        </p:nvGraphicFramePr>
        <p:xfrm>
          <a:off x="130630" y="1119673"/>
          <a:ext cx="9013370" cy="41801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3" name="Прямоугольник 32"/>
          <p:cNvSpPr/>
          <p:nvPr/>
        </p:nvSpPr>
        <p:spPr>
          <a:xfrm rot="16200000">
            <a:off x="5615784" y="3094802"/>
            <a:ext cx="937990" cy="285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7 220</a:t>
            </a:r>
          </a:p>
        </p:txBody>
      </p:sp>
      <p:sp>
        <p:nvSpPr>
          <p:cNvPr id="24" name="TextBox 1"/>
          <p:cNvSpPr txBox="1"/>
          <p:nvPr/>
        </p:nvSpPr>
        <p:spPr>
          <a:xfrm>
            <a:off x="1922702" y="2306891"/>
            <a:ext cx="811166" cy="228809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5311,8</a:t>
            </a:r>
            <a:endParaRPr lang="ru-RU" sz="13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1"/>
          <p:cNvSpPr txBox="1"/>
          <p:nvPr/>
        </p:nvSpPr>
        <p:spPr>
          <a:xfrm>
            <a:off x="2848975" y="2304662"/>
            <a:ext cx="622013" cy="247747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5311,8</a:t>
            </a:r>
            <a:endParaRPr lang="ru-RU" sz="13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1"/>
          <p:cNvSpPr txBox="1"/>
          <p:nvPr/>
        </p:nvSpPr>
        <p:spPr>
          <a:xfrm>
            <a:off x="3636198" y="2276671"/>
            <a:ext cx="842496" cy="26838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5311,8</a:t>
            </a:r>
            <a:endParaRPr lang="ru-RU" sz="13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1"/>
          <p:cNvSpPr txBox="1"/>
          <p:nvPr/>
        </p:nvSpPr>
        <p:spPr>
          <a:xfrm>
            <a:off x="4551764" y="2248678"/>
            <a:ext cx="626725" cy="232945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5311,8</a:t>
            </a:r>
            <a:endParaRPr lang="ru-RU" sz="13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1"/>
          <p:cNvSpPr txBox="1"/>
          <p:nvPr/>
        </p:nvSpPr>
        <p:spPr>
          <a:xfrm>
            <a:off x="5402424" y="2211355"/>
            <a:ext cx="559836" cy="279599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4249,5</a:t>
            </a:r>
            <a:endParaRPr lang="ru-RU" sz="13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87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6" grpId="0"/>
      <p:bldP spid="17" grpId="0"/>
      <p:bldP spid="18" grpId="0"/>
      <p:bldP spid="19" grpId="0"/>
      <p:bldP spid="36" grpId="0"/>
      <p:bldP spid="38" grpId="0"/>
      <p:bldP spid="39" grpId="0"/>
      <p:bldP spid="25" grpId="0"/>
      <p:bldP spid="26" grpId="0"/>
      <p:bldP spid="30" grpId="0"/>
      <p:bldP spid="31" grpId="0"/>
      <p:bldP spid="32" grpId="0"/>
      <p:bldGraphic spid="35" grpId="0">
        <p:bldAsOne/>
      </p:bldGraphic>
      <p:bldP spid="33" grpId="0"/>
      <p:bldP spid="24" grpId="0"/>
      <p:bldP spid="34" grpId="0"/>
      <p:bldP spid="41" grpId="0"/>
      <p:bldP spid="42" grpId="0"/>
      <p:bldP spid="4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532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7819" r="14262" b="60114"/>
          <a:stretch/>
        </p:blipFill>
        <p:spPr bwMode="auto">
          <a:xfrm>
            <a:off x="0" y="0"/>
            <a:ext cx="9144000" cy="12596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19" y="171450"/>
            <a:ext cx="719137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Объект 5"/>
          <p:cNvPicPr>
            <a:picLocks noGrp="1"/>
          </p:cNvPicPr>
          <p:nvPr>
            <p:ph idx="1"/>
          </p:nvPr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67224" t="83189" r="14423" b="8261"/>
          <a:stretch/>
        </p:blipFill>
        <p:spPr bwMode="auto">
          <a:xfrm>
            <a:off x="2937164" y="6148873"/>
            <a:ext cx="6206836" cy="7091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086" y="6400945"/>
            <a:ext cx="255587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711952" y="6328923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6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294325" y="69796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2023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4862852"/>
              </p:ext>
            </p:extLst>
          </p:nvPr>
        </p:nvGraphicFramePr>
        <p:xfrm>
          <a:off x="475861" y="1642848"/>
          <a:ext cx="8436794" cy="4578390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3486915"/>
                <a:gridCol w="1215325"/>
                <a:gridCol w="1225119"/>
                <a:gridCol w="1305017"/>
                <a:gridCol w="1204418"/>
              </a:tblGrid>
              <a:tr h="46181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8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9ABB59"/>
                        </a:gs>
                        <a:gs pos="50000">
                          <a:srgbClr val="B5CD85"/>
                        </a:gs>
                        <a:gs pos="100000">
                          <a:srgbClr val="9ABB59"/>
                        </a:gs>
                      </a:gsLst>
                      <a:lin ang="5400000" scaled="0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800" b="1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9ABB59"/>
                        </a:gs>
                        <a:gs pos="50000">
                          <a:srgbClr val="B5CD85"/>
                        </a:gs>
                        <a:gs pos="100000">
                          <a:srgbClr val="9ABB59"/>
                        </a:gs>
                      </a:gsLst>
                      <a:lin ang="5400000" scaled="0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800" b="1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9ABB59"/>
                        </a:gs>
                        <a:gs pos="50000">
                          <a:srgbClr val="B5CD85"/>
                        </a:gs>
                        <a:gs pos="100000">
                          <a:srgbClr val="9ABB59"/>
                        </a:gs>
                      </a:gsLst>
                      <a:lin ang="5400000" scaled="0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800" b="1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9ABB59"/>
                        </a:gs>
                        <a:gs pos="50000">
                          <a:srgbClr val="B5CD85"/>
                        </a:gs>
                        <a:gs pos="100000">
                          <a:srgbClr val="9ABB59"/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800" b="1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61252">
                <a:tc vMerge="1"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800" b="1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800" b="1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сумма</a:t>
                      </a:r>
                      <a:endParaRPr lang="ru-RU" sz="1800" b="1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9ABB59"/>
                        </a:gs>
                        <a:gs pos="50000">
                          <a:srgbClr val="B5CD85"/>
                        </a:gs>
                        <a:gs pos="100000">
                          <a:srgbClr val="9ABB59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темп роста</a:t>
                      </a:r>
                      <a:endParaRPr lang="ru-RU" sz="1800" b="1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9ABB59"/>
                        </a:gs>
                        <a:gs pos="50000">
                          <a:srgbClr val="B5CD85"/>
                        </a:gs>
                        <a:gs pos="100000">
                          <a:srgbClr val="9ABB59"/>
                        </a:gs>
                      </a:gsLst>
                      <a:lin ang="5400000" scaled="0"/>
                    </a:gradFill>
                  </a:tcPr>
                </a:tc>
              </a:tr>
              <a:tr h="4200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ДОХОДЫ, в том числе: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2">
                            <a:lumMod val="10000"/>
                          </a:schemeClr>
                        </a:gs>
                        <a:gs pos="50000">
                          <a:schemeClr val="bg2">
                            <a:lumMod val="25000"/>
                          </a:schemeClr>
                        </a:gs>
                        <a:gs pos="100000">
                          <a:srgbClr val="3B1615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25 951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2">
                            <a:lumMod val="10000"/>
                          </a:schemeClr>
                        </a:gs>
                        <a:gs pos="50000">
                          <a:schemeClr val="bg2">
                            <a:lumMod val="25000"/>
                          </a:schemeClr>
                        </a:gs>
                        <a:gs pos="100000">
                          <a:srgbClr val="3B1615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32 943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2">
                            <a:lumMod val="10000"/>
                          </a:schemeClr>
                        </a:gs>
                        <a:gs pos="50000">
                          <a:schemeClr val="bg2">
                            <a:lumMod val="25000"/>
                          </a:schemeClr>
                        </a:gs>
                        <a:gs pos="100000">
                          <a:srgbClr val="3B1615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43 025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2">
                            <a:lumMod val="10000"/>
                          </a:schemeClr>
                        </a:gs>
                        <a:gs pos="50000">
                          <a:schemeClr val="bg2">
                            <a:lumMod val="25000"/>
                          </a:schemeClr>
                        </a:gs>
                        <a:gs pos="100000">
                          <a:srgbClr val="3B1615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130,6%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2">
                            <a:lumMod val="10000"/>
                          </a:schemeClr>
                        </a:gs>
                        <a:gs pos="50000">
                          <a:schemeClr val="bg2">
                            <a:lumMod val="25000"/>
                          </a:schemeClr>
                        </a:gs>
                        <a:gs pos="100000">
                          <a:srgbClr val="3B1615"/>
                        </a:gs>
                      </a:gsLst>
                      <a:lin ang="5400000" scaled="0"/>
                    </a:gradFill>
                  </a:tcPr>
                </a:tc>
              </a:tr>
              <a:tr h="415115"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</a:rPr>
                        <a:t>собственные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</a:rPr>
                        <a:t>7 255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</a:rPr>
                        <a:t>8 008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9 004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9ABB59"/>
                        </a:gs>
                        <a:gs pos="50000">
                          <a:srgbClr val="B5CD85"/>
                        </a:gs>
                        <a:gs pos="100000">
                          <a:srgbClr val="9ABB59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112,4%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9ABB59"/>
                        </a:gs>
                        <a:gs pos="50000">
                          <a:srgbClr val="B5CD85"/>
                        </a:gs>
                        <a:gs pos="100000">
                          <a:srgbClr val="9ABB59"/>
                        </a:gs>
                      </a:gsLst>
                      <a:lin ang="5400000" scaled="0"/>
                    </a:gradFill>
                  </a:tcPr>
                </a:tc>
              </a:tr>
              <a:tr h="37482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</a:rPr>
                        <a:t>средства вышестоящих бюджетов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</a:rPr>
                        <a:t>18 696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</a:rPr>
                        <a:t>24 935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34 021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9ABB59"/>
                        </a:gs>
                        <a:gs pos="50000">
                          <a:srgbClr val="B5CD85"/>
                        </a:gs>
                        <a:gs pos="100000">
                          <a:srgbClr val="9ABB59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136,4%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9ABB59"/>
                        </a:gs>
                        <a:gs pos="50000">
                          <a:srgbClr val="B5CD85"/>
                        </a:gs>
                        <a:gs pos="100000">
                          <a:srgbClr val="9ABB59"/>
                        </a:gs>
                      </a:gsLst>
                      <a:lin ang="5400000" scaled="0"/>
                    </a:gradFill>
                  </a:tcPr>
                </a:tc>
              </a:tr>
              <a:tr h="4112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РАСХОДЫ, в том числе: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2">
                            <a:lumMod val="10000"/>
                          </a:schemeClr>
                        </a:gs>
                        <a:gs pos="50000">
                          <a:schemeClr val="bg2">
                            <a:lumMod val="25000"/>
                          </a:schemeClr>
                        </a:gs>
                        <a:gs pos="100000">
                          <a:srgbClr val="3B1615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26 208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2">
                            <a:lumMod val="10000"/>
                          </a:schemeClr>
                        </a:gs>
                        <a:gs pos="50000">
                          <a:schemeClr val="bg2">
                            <a:lumMod val="25000"/>
                          </a:schemeClr>
                        </a:gs>
                        <a:gs pos="100000">
                          <a:srgbClr val="3B1615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31 995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2">
                            <a:lumMod val="10000"/>
                          </a:schemeClr>
                        </a:gs>
                        <a:gs pos="50000">
                          <a:schemeClr val="bg2">
                            <a:lumMod val="25000"/>
                          </a:schemeClr>
                        </a:gs>
                        <a:gs pos="100000">
                          <a:srgbClr val="3B1615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43 464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2">
                            <a:lumMod val="10000"/>
                          </a:schemeClr>
                        </a:gs>
                        <a:gs pos="50000">
                          <a:schemeClr val="bg2">
                            <a:lumMod val="25000"/>
                          </a:schemeClr>
                        </a:gs>
                        <a:gs pos="100000">
                          <a:srgbClr val="3B1615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135,8%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2">
                            <a:lumMod val="10000"/>
                          </a:schemeClr>
                        </a:gs>
                        <a:gs pos="50000">
                          <a:schemeClr val="bg2">
                            <a:lumMod val="25000"/>
                          </a:schemeClr>
                        </a:gs>
                        <a:gs pos="100000">
                          <a:srgbClr val="3B1615"/>
                        </a:gs>
                      </a:gsLst>
                      <a:lin ang="5400000" scaled="0"/>
                    </a:gradFill>
                  </a:tcPr>
                </a:tc>
              </a:tr>
              <a:tr h="387927"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</a:rPr>
                        <a:t>собственные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</a:rPr>
                        <a:t>7 336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</a:rPr>
                        <a:t>7 652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9 025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9ABB59"/>
                        </a:gs>
                        <a:gs pos="50000">
                          <a:srgbClr val="B5CD85"/>
                        </a:gs>
                        <a:gs pos="100000">
                          <a:srgbClr val="9ABB59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117,9%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9ABB59"/>
                        </a:gs>
                        <a:gs pos="50000">
                          <a:srgbClr val="B5CD85"/>
                        </a:gs>
                        <a:gs pos="100000">
                          <a:srgbClr val="9ABB59"/>
                        </a:gs>
                      </a:gsLst>
                      <a:lin ang="5400000" scaled="0"/>
                    </a:gradFill>
                  </a:tcPr>
                </a:tc>
              </a:tr>
              <a:tr h="444245"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</a:rPr>
                        <a:t>средства вышестоящих бюджетов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</a:rPr>
                        <a:t>18 872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</a:rPr>
                        <a:t>24 343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34 439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9ABB59"/>
                        </a:gs>
                        <a:gs pos="50000">
                          <a:srgbClr val="B5CD85"/>
                        </a:gs>
                        <a:gs pos="100000">
                          <a:srgbClr val="9ABB59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141,5%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9ABB59"/>
                        </a:gs>
                        <a:gs pos="50000">
                          <a:srgbClr val="B5CD85"/>
                        </a:gs>
                        <a:gs pos="100000">
                          <a:srgbClr val="9ABB59"/>
                        </a:gs>
                      </a:gsLst>
                      <a:lin ang="5400000" scaled="0"/>
                    </a:gradFill>
                  </a:tcPr>
                </a:tc>
              </a:tr>
              <a:tr h="4292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ДЕФИЦИТ (-) / ПРОФИЦИТ (+)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2">
                            <a:lumMod val="10000"/>
                          </a:schemeClr>
                        </a:gs>
                        <a:gs pos="50000">
                          <a:schemeClr val="bg2">
                            <a:lumMod val="25000"/>
                          </a:schemeClr>
                        </a:gs>
                        <a:gs pos="100000">
                          <a:srgbClr val="3B1615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-257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2">
                            <a:lumMod val="10000"/>
                          </a:schemeClr>
                        </a:gs>
                        <a:gs pos="50000">
                          <a:schemeClr val="bg2">
                            <a:lumMod val="25000"/>
                          </a:schemeClr>
                        </a:gs>
                        <a:gs pos="100000">
                          <a:srgbClr val="3B1615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948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2">
                            <a:lumMod val="10000"/>
                          </a:schemeClr>
                        </a:gs>
                        <a:gs pos="50000">
                          <a:schemeClr val="bg2">
                            <a:lumMod val="25000"/>
                          </a:schemeClr>
                        </a:gs>
                        <a:gs pos="100000">
                          <a:srgbClr val="3B1615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-439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2">
                            <a:lumMod val="10000"/>
                          </a:schemeClr>
                        </a:gs>
                        <a:gs pos="50000">
                          <a:schemeClr val="bg2">
                            <a:lumMod val="25000"/>
                          </a:schemeClr>
                        </a:gs>
                        <a:gs pos="100000">
                          <a:srgbClr val="3B1615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2">
                            <a:lumMod val="10000"/>
                          </a:schemeClr>
                        </a:gs>
                        <a:gs pos="50000">
                          <a:schemeClr val="bg2">
                            <a:lumMod val="25000"/>
                          </a:schemeClr>
                        </a:gs>
                        <a:gs pos="100000">
                          <a:srgbClr val="3B1615"/>
                        </a:gs>
                      </a:gsLst>
                      <a:lin ang="5400000" scaled="0"/>
                    </a:gradFill>
                  </a:tcPr>
                </a:tc>
              </a:tr>
              <a:tr h="4802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</a:rPr>
                        <a:t>МУНИЦИПАЛЬНЫЙ ДОЛГ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</a:rPr>
                        <a:t>7 220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</a:rPr>
                        <a:t>7 220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7 220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9ABB59"/>
                        </a:gs>
                        <a:gs pos="50000">
                          <a:srgbClr val="B5CD85"/>
                        </a:gs>
                        <a:gs pos="100000">
                          <a:srgbClr val="9ABB59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9ABB59"/>
                        </a:gs>
                        <a:gs pos="50000">
                          <a:srgbClr val="B5CD85"/>
                        </a:gs>
                        <a:gs pos="100000">
                          <a:srgbClr val="9ABB59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800391" y="1282231"/>
            <a:ext cx="1196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лн рублей</a:t>
            </a:r>
            <a:endParaRPr lang="ru-RU" sz="1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51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/>
          <p:nvPr/>
        </p:nvPicPr>
        <p:blipFill rotWithShape="1"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899"/>
            <a:ext cx="9144000" cy="10612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14419" y="193963"/>
            <a:ext cx="652395" cy="751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601009" y="79032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2023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67224" t="83189" r="14423" b="8261"/>
          <a:stretch/>
        </p:blipFill>
        <p:spPr bwMode="auto">
          <a:xfrm>
            <a:off x="2910007" y="6165304"/>
            <a:ext cx="6233994" cy="6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563699" y="6409373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600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9507673"/>
              </p:ext>
            </p:extLst>
          </p:nvPr>
        </p:nvGraphicFramePr>
        <p:xfrm>
          <a:off x="353206" y="1533236"/>
          <a:ext cx="8457474" cy="2603893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3382392"/>
                <a:gridCol w="1340528"/>
                <a:gridCol w="1225119"/>
                <a:gridCol w="1305017"/>
                <a:gridCol w="1204418"/>
              </a:tblGrid>
              <a:tr h="41563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</a:t>
                      </a:r>
                      <a:endParaRPr lang="ru-RU" sz="18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9ABB59"/>
                        </a:gs>
                        <a:gs pos="50000">
                          <a:srgbClr val="B5CD85"/>
                        </a:gs>
                        <a:gs pos="100000">
                          <a:srgbClr val="9ABB59"/>
                        </a:gs>
                      </a:gsLst>
                      <a:lin ang="5400000" scaled="0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800" b="1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9ABB59"/>
                        </a:gs>
                        <a:gs pos="50000">
                          <a:srgbClr val="B5CD85"/>
                        </a:gs>
                        <a:gs pos="100000">
                          <a:srgbClr val="9ABB59"/>
                        </a:gs>
                      </a:gsLst>
                      <a:lin ang="5400000" scaled="0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800" b="1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9ABB59"/>
                        </a:gs>
                        <a:gs pos="50000">
                          <a:srgbClr val="B5CD85"/>
                        </a:gs>
                        <a:gs pos="100000">
                          <a:srgbClr val="9ABB59"/>
                        </a:gs>
                      </a:gsLst>
                      <a:lin ang="5400000" scaled="0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8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9ABB59"/>
                        </a:gs>
                        <a:gs pos="50000">
                          <a:srgbClr val="B5CD85"/>
                        </a:gs>
                        <a:gs pos="100000">
                          <a:srgbClr val="9ABB59"/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556265">
                <a:tc v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сумма</a:t>
                      </a:r>
                      <a:endParaRPr lang="ru-RU" sz="1800" b="1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9ABB59"/>
                        </a:gs>
                        <a:gs pos="50000">
                          <a:srgbClr val="B5CD85"/>
                        </a:gs>
                        <a:gs pos="100000">
                          <a:srgbClr val="9ABB59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темп роста</a:t>
                      </a:r>
                      <a:endParaRPr lang="ru-RU" sz="1800" b="1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9ABB59"/>
                        </a:gs>
                        <a:gs pos="50000">
                          <a:srgbClr val="B5CD85"/>
                        </a:gs>
                        <a:gs pos="100000">
                          <a:srgbClr val="9ABB59"/>
                        </a:gs>
                      </a:gsLst>
                      <a:lin ang="5400000" scaled="0"/>
                    </a:gradFill>
                  </a:tcPr>
                </a:tc>
              </a:tr>
              <a:tr h="503671"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ВСЕГО,</a:t>
                      </a:r>
                      <a:r>
                        <a:rPr lang="ru-RU" sz="1800" b="1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том числе: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2">
                            <a:lumMod val="10000"/>
                          </a:schemeClr>
                        </a:gs>
                        <a:gs pos="50000">
                          <a:schemeClr val="bg2">
                            <a:lumMod val="25000"/>
                          </a:schemeClr>
                        </a:gs>
                        <a:gs pos="100000">
                          <a:srgbClr val="3B1615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25 951</a:t>
                      </a:r>
                      <a:endParaRPr lang="ru-RU" sz="1800" b="1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2">
                            <a:lumMod val="10000"/>
                          </a:schemeClr>
                        </a:gs>
                        <a:gs pos="50000">
                          <a:schemeClr val="bg2">
                            <a:lumMod val="25000"/>
                          </a:schemeClr>
                        </a:gs>
                        <a:gs pos="100000">
                          <a:srgbClr val="3B1615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32 943</a:t>
                      </a:r>
                      <a:endParaRPr lang="ru-RU" sz="1800" b="1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2">
                            <a:lumMod val="10000"/>
                          </a:schemeClr>
                        </a:gs>
                        <a:gs pos="50000">
                          <a:schemeClr val="bg2">
                            <a:lumMod val="25000"/>
                          </a:schemeClr>
                        </a:gs>
                        <a:gs pos="100000">
                          <a:srgbClr val="3B1615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43 025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2">
                            <a:lumMod val="10000"/>
                          </a:schemeClr>
                        </a:gs>
                        <a:gs pos="50000">
                          <a:schemeClr val="bg2">
                            <a:lumMod val="25000"/>
                          </a:schemeClr>
                        </a:gs>
                        <a:gs pos="100000">
                          <a:srgbClr val="3B1615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130,6%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2">
                            <a:lumMod val="10000"/>
                          </a:schemeClr>
                        </a:gs>
                        <a:gs pos="50000">
                          <a:schemeClr val="bg2">
                            <a:lumMod val="25000"/>
                          </a:schemeClr>
                        </a:gs>
                        <a:gs pos="100000">
                          <a:srgbClr val="3B1615"/>
                        </a:gs>
                      </a:gsLst>
                      <a:lin ang="5400000" scaled="0"/>
                    </a:gradFill>
                  </a:tcPr>
                </a:tc>
              </a:tr>
              <a:tr h="535667"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собственные</a:t>
                      </a:r>
                      <a:endParaRPr lang="ru-RU" sz="18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7 255</a:t>
                      </a:r>
                      <a:endParaRPr lang="ru-RU" sz="1800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8 008</a:t>
                      </a:r>
                      <a:endParaRPr lang="ru-RU" sz="1800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9 004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9ABB59"/>
                        </a:gs>
                        <a:gs pos="50000">
                          <a:srgbClr val="B5CD85"/>
                        </a:gs>
                        <a:gs pos="100000">
                          <a:srgbClr val="9ABB59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112,4%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9ABB59"/>
                        </a:gs>
                        <a:gs pos="50000">
                          <a:srgbClr val="B5CD85"/>
                        </a:gs>
                        <a:gs pos="100000">
                          <a:srgbClr val="9ABB59"/>
                        </a:gs>
                      </a:gsLst>
                      <a:lin ang="5400000" scaled="0"/>
                    </a:gradFill>
                  </a:tcPr>
                </a:tc>
              </a:tr>
              <a:tr h="592653"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вышестоящих бюджетов</a:t>
                      </a:r>
                      <a:endParaRPr lang="ru-RU" sz="18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18 696</a:t>
                      </a:r>
                      <a:endParaRPr lang="ru-RU" sz="1800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24 935</a:t>
                      </a:r>
                      <a:endParaRPr lang="ru-RU" sz="1800" u="none" strike="noStrike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34 021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9ABB59"/>
                        </a:gs>
                        <a:gs pos="50000">
                          <a:srgbClr val="B5CD85"/>
                        </a:gs>
                        <a:gs pos="100000">
                          <a:srgbClr val="9ABB59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136,4%</a:t>
                      </a:r>
                    </a:p>
                  </a:txBody>
                  <a:tcPr marL="7088" marR="7088" marT="708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9ABB59"/>
                        </a:gs>
                        <a:gs pos="50000">
                          <a:srgbClr val="B5CD85"/>
                        </a:gs>
                        <a:gs pos="100000">
                          <a:srgbClr val="9ABB59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39" name="TextBox 38"/>
          <p:cNvSpPr txBox="1"/>
          <p:nvPr/>
        </p:nvSpPr>
        <p:spPr>
          <a:xfrm>
            <a:off x="7632441" y="1052736"/>
            <a:ext cx="1243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лн рублей</a:t>
            </a:r>
            <a:endParaRPr lang="ru-RU" sz="1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64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43" y="4389093"/>
            <a:ext cx="2725883" cy="173412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416" y="4385388"/>
            <a:ext cx="2761862" cy="1726163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583" y="4394717"/>
            <a:ext cx="2780524" cy="1735495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041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/>
          <p:nvPr/>
        </p:nvPicPr>
        <p:blipFill rotWithShape="1"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0"/>
            <a:ext cx="9144000" cy="12223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3658" y="161914"/>
            <a:ext cx="627688" cy="715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748791" y="88268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2023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67224" t="83189" r="14423" b="8261"/>
          <a:stretch/>
        </p:blipFill>
        <p:spPr bwMode="auto">
          <a:xfrm>
            <a:off x="2910007" y="6165304"/>
            <a:ext cx="6233994" cy="6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76456" y="6402814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600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138261287"/>
              </p:ext>
            </p:extLst>
          </p:nvPr>
        </p:nvGraphicFramePr>
        <p:xfrm>
          <a:off x="73986" y="322800"/>
          <a:ext cx="6280161" cy="5871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2493066" y="1991669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2,3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31449" y="2603081"/>
            <a:ext cx="631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6,7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307244" y="2323753"/>
            <a:ext cx="631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7,2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608747" y="3900576"/>
            <a:ext cx="631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4,6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858115" y="3885740"/>
            <a:ext cx="75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11,3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896726" y="3171786"/>
            <a:ext cx="631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729039" y="1306598"/>
            <a:ext cx="1778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  <a:endParaRPr lang="ru-RU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4812" y="2365203"/>
            <a:ext cx="1778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 доходы</a:t>
            </a:r>
            <a:endParaRPr lang="ru-RU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711010" y="1462713"/>
            <a:ext cx="21478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 на образовательный процесс </a:t>
            </a:r>
            <a:endParaRPr lang="ru-RU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403329" y="2849227"/>
            <a:ext cx="21478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на дорожное хозяйство</a:t>
            </a:r>
            <a:endParaRPr lang="ru-RU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0" y="3994997"/>
            <a:ext cx="1679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доходы из вышестоящих бюджетов</a:t>
            </a:r>
            <a:endParaRPr lang="ru-RU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023953" y="3963121"/>
            <a:ext cx="25894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на строительство, реконструкцию социальных </a:t>
            </a:r>
            <a:br>
              <a:rPr lang="ru-RU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</a:t>
            </a:r>
            <a:endParaRPr lang="ru-RU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404" y="1320598"/>
            <a:ext cx="2430276" cy="1395951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404" y="4455882"/>
            <a:ext cx="2420736" cy="1395951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404" y="2887242"/>
            <a:ext cx="2420736" cy="1395951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129611" y="1344873"/>
            <a:ext cx="1466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млрд рублей</a:t>
            </a:r>
            <a:endParaRPr lang="ru-RU" sz="14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43504" y="5202567"/>
            <a:ext cx="2308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на транспорт</a:t>
            </a:r>
            <a:endParaRPr lang="ru-RU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28364" y="5277483"/>
            <a:ext cx="2308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на переселение граждан из аварийного жилья</a:t>
            </a:r>
            <a:endParaRPr lang="ru-RU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88404" y="4684995"/>
            <a:ext cx="631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35"/>
          <p:cNvSpPr txBox="1"/>
          <p:nvPr/>
        </p:nvSpPr>
        <p:spPr>
          <a:xfrm>
            <a:off x="3162876" y="4352718"/>
            <a:ext cx="671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3,6</a:t>
            </a:r>
          </a:p>
        </p:txBody>
      </p:sp>
    </p:spTree>
    <p:extLst>
      <p:ext uri="{BB962C8B-B14F-4D97-AF65-F5344CB8AC3E}">
        <p14:creationId xmlns:p14="http://schemas.microsoft.com/office/powerpoint/2010/main" val="123684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1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5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5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5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2" grpId="0"/>
      <p:bldP spid="33" grpId="0"/>
      <p:bldP spid="34" grpId="0"/>
      <p:bldP spid="35" grpId="0"/>
      <p:bldP spid="38" grpId="0"/>
      <p:bldP spid="36" grpId="0"/>
      <p:bldP spid="40" grpId="0"/>
      <p:bldP spid="41" grpId="0"/>
      <p:bldP spid="42" grpId="0"/>
      <p:bldP spid="43" grpId="0"/>
      <p:bldP spid="45" grpId="0"/>
      <p:bldP spid="46" grpId="0"/>
      <p:bldP spid="25" grpId="0"/>
      <p:bldP spid="26" grpId="0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/>
          <p:nvPr/>
        </p:nvPicPr>
        <p:blipFill rotWithShape="1"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899"/>
            <a:ext cx="9144000" cy="10335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3656" y="208096"/>
            <a:ext cx="590744" cy="650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785737" y="69795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2023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67224" t="83189" r="14423" b="8261"/>
          <a:stretch/>
        </p:blipFill>
        <p:spPr bwMode="auto">
          <a:xfrm>
            <a:off x="3396343" y="6165304"/>
            <a:ext cx="5747658" cy="6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76456" y="6402814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600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759153" y="1208392"/>
            <a:ext cx="6479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налоговых и неналоговых доходов</a:t>
            </a:r>
            <a:endParaRPr lang="ru-RU" sz="2400" b="1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776510771"/>
              </p:ext>
            </p:extLst>
          </p:nvPr>
        </p:nvGraphicFramePr>
        <p:xfrm>
          <a:off x="300606" y="1767187"/>
          <a:ext cx="6137516" cy="5122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311378" y="1804832"/>
            <a:ext cx="14147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рублей</a:t>
            </a:r>
            <a:endParaRPr lang="ru-RU" sz="14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6447452" y="2145800"/>
            <a:ext cx="2397967" cy="1323439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2000">
                <a:schemeClr val="accent3">
                  <a:lumMod val="40000"/>
                  <a:lumOff val="60000"/>
                </a:schemeClr>
              </a:gs>
              <a:gs pos="98462">
                <a:schemeClr val="accent1">
                  <a:lumMod val="20000"/>
                  <a:lumOff val="80000"/>
                </a:schemeClr>
              </a:gs>
              <a:gs pos="67000">
                <a:schemeClr val="accent3">
                  <a:lumMod val="20000"/>
                  <a:lumOff val="80000"/>
                </a:schemeClr>
              </a:gs>
            </a:gsLst>
            <a:lin ang="5400000" scaled="0"/>
          </a:gra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ru-RU" sz="20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 2023 года к факту 2022 года</a:t>
            </a:r>
            <a:br>
              <a:rPr lang="ru-RU" sz="20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темпом роста 112,4% (+995,5</a:t>
            </a:r>
            <a:r>
              <a:rPr lang="ru-RU" sz="16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487885" y="4089678"/>
            <a:ext cx="2397967" cy="1015663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3000">
                <a:schemeClr val="accent3">
                  <a:lumMod val="40000"/>
                  <a:lumOff val="60000"/>
                </a:schemeClr>
              </a:gs>
              <a:gs pos="97846">
                <a:schemeClr val="accent1">
                  <a:lumMod val="20000"/>
                  <a:lumOff val="80000"/>
                </a:schemeClr>
              </a:gs>
              <a:gs pos="65000">
                <a:schemeClr val="accent3">
                  <a:lumMod val="20000"/>
                  <a:lumOff val="80000"/>
                </a:schemeClr>
              </a:gs>
            </a:gsLst>
            <a:lin ang="5400000" scaled="0"/>
          </a:gra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ru-RU" sz="20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плана 2023 года</a:t>
            </a:r>
            <a:br>
              <a:rPr lang="ru-RU" sz="20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101,3% (+112,7</a:t>
            </a:r>
            <a:r>
              <a:rPr lang="ru-RU" sz="16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64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Graphic spid="3" grpId="0">
        <p:bldAsOne/>
      </p:bldGraphic>
      <p:bldP spid="36" grpId="0"/>
      <p:bldP spid="59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5518853" y="4542181"/>
            <a:ext cx="1687018" cy="86686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rgbClr val="3B1615"/>
            </a:solidFill>
          </a:ln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525480" y="3631095"/>
            <a:ext cx="1692000" cy="900000"/>
          </a:xfrm>
          <a:prstGeom prst="rect">
            <a:avLst/>
          </a:prstGeom>
          <a:solidFill>
            <a:srgbClr val="B5CD85"/>
          </a:solidFill>
          <a:ln>
            <a:solidFill>
              <a:srgbClr val="3B1615"/>
            </a:solidFill>
          </a:ln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525480" y="2716695"/>
            <a:ext cx="1692000" cy="900000"/>
          </a:xfrm>
          <a:prstGeom prst="rect">
            <a:avLst/>
          </a:prstGeom>
          <a:solidFill>
            <a:srgbClr val="323E1A"/>
          </a:solidFill>
          <a:ln>
            <a:solidFill>
              <a:srgbClr val="3B1615"/>
            </a:solidFill>
          </a:ln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522167" y="1818860"/>
            <a:ext cx="1692000" cy="900000"/>
          </a:xfrm>
          <a:prstGeom prst="rect">
            <a:avLst/>
          </a:prstGeom>
          <a:solidFill>
            <a:srgbClr val="9ABB59"/>
          </a:solidFill>
          <a:ln>
            <a:solidFill>
              <a:srgbClr val="3B1615"/>
            </a:solidFill>
          </a:ln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Рисунок 48"/>
          <p:cNvPicPr/>
          <p:nvPr/>
        </p:nvPicPr>
        <p:blipFill rotWithShape="1"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899"/>
            <a:ext cx="9144000" cy="10428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79075" y="198859"/>
            <a:ext cx="572270" cy="623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730318" y="69796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2023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67224" t="83189" r="14423" b="8261"/>
          <a:stretch/>
        </p:blipFill>
        <p:spPr bwMode="auto">
          <a:xfrm>
            <a:off x="2910007" y="6165304"/>
            <a:ext cx="6233994" cy="6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76456" y="6402814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600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911443404"/>
              </p:ext>
            </p:extLst>
          </p:nvPr>
        </p:nvGraphicFramePr>
        <p:xfrm>
          <a:off x="228599" y="1455575"/>
          <a:ext cx="5774636" cy="5402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1594675" y="2607001"/>
            <a:ext cx="1650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18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5 370</a:t>
            </a:r>
            <a:endParaRPr lang="ru-RU" sz="4400" b="1" dirty="0">
              <a:solidFill>
                <a:srgbClr val="181E0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28194" y="1869582"/>
            <a:ext cx="29429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b="1" dirty="0" smtClean="0">
                <a:solidFill>
                  <a:srgbClr val="18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доходы физических лиц</a:t>
            </a:r>
            <a:endParaRPr lang="ru-RU" sz="2300" b="1" dirty="0">
              <a:solidFill>
                <a:srgbClr val="181E0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99792" y="3188871"/>
            <a:ext cx="1470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823</a:t>
            </a:r>
            <a:endParaRPr lang="ru-RU" sz="40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41411" y="2197621"/>
            <a:ext cx="1478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УСН 4% </a:t>
            </a:r>
            <a:endParaRPr lang="ru-RU" sz="20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043509" y="1984595"/>
            <a:ext cx="822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280</a:t>
            </a:r>
            <a:endParaRPr lang="ru-RU" sz="32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278080" y="2988382"/>
            <a:ext cx="17168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НИФЛ  3%</a:t>
            </a:r>
            <a:endParaRPr lang="ru-RU" sz="20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260041" y="4530564"/>
            <a:ext cx="1774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налоговые доходы   2%</a:t>
            </a:r>
            <a:endParaRPr lang="ru-RU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281123" y="3700048"/>
            <a:ext cx="176348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Госпошлина  </a:t>
            </a:r>
            <a:r>
              <a:rPr lang="ru-RU" sz="20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3%</a:t>
            </a:r>
            <a:endParaRPr lang="ru-RU" sz="20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69720" y="3328507"/>
            <a:ext cx="1499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88 %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375298" y="1091524"/>
            <a:ext cx="4394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налоговых доходов</a:t>
            </a:r>
            <a:endParaRPr lang="ru-RU" sz="2400" b="1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66840" y="6285103"/>
            <a:ext cx="1466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рублей</a:t>
            </a:r>
            <a:endParaRPr lang="ru-RU" sz="14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28183" y="4731565"/>
            <a:ext cx="821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173</a:t>
            </a:r>
            <a:endParaRPr lang="ru-RU" sz="32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23"/>
          <p:cNvSpPr txBox="1"/>
          <p:nvPr/>
        </p:nvSpPr>
        <p:spPr>
          <a:xfrm>
            <a:off x="884585" y="4157177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3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Земельный налог  </a:t>
            </a:r>
            <a:endParaRPr lang="ru-RU" sz="23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4"/>
          <p:cNvSpPr txBox="1"/>
          <p:nvPr/>
        </p:nvSpPr>
        <p:spPr>
          <a:xfrm>
            <a:off x="1663893" y="4667199"/>
            <a:ext cx="13809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4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541</a:t>
            </a:r>
            <a:endParaRPr lang="ru-RU" sz="44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977" y="5407316"/>
            <a:ext cx="1554421" cy="977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6021556" y="2786809"/>
            <a:ext cx="821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185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031497" y="3740965"/>
            <a:ext cx="821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185</a:t>
            </a:r>
            <a:endParaRPr lang="ru-RU" sz="32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2" name="Прямая со стрелкой 41"/>
          <p:cNvCxnSpPr/>
          <p:nvPr/>
        </p:nvCxnSpPr>
        <p:spPr>
          <a:xfrm>
            <a:off x="4621696" y="4134678"/>
            <a:ext cx="894521" cy="125233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V="1">
            <a:off x="4570625" y="1848678"/>
            <a:ext cx="955532" cy="112144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702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0" grpId="0" animBg="1"/>
      <p:bldP spid="39" grpId="0" animBg="1"/>
      <p:bldP spid="38" grpId="0" animBg="1"/>
      <p:bldGraphic spid="2" grpId="0">
        <p:bldAsOne/>
      </p:bldGraphic>
      <p:bldP spid="35" grpId="0"/>
      <p:bldP spid="43" grpId="0"/>
      <p:bldP spid="25" grpId="0"/>
      <p:bldP spid="26" grpId="0"/>
      <p:bldP spid="27" grpId="0"/>
      <p:bldP spid="28" grpId="0"/>
      <p:bldP spid="30" grpId="0"/>
      <p:bldP spid="31" grpId="0"/>
      <p:bldP spid="37" grpId="0"/>
      <p:bldP spid="52" grpId="0"/>
      <p:bldP spid="53" grpId="0"/>
      <p:bldP spid="23" grpId="0"/>
      <p:bldP spid="32" grpId="0"/>
      <p:bldP spid="33" grpId="0"/>
      <p:bldP spid="34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/>
          <p:nvPr/>
        </p:nvPicPr>
        <p:blipFill rotWithShape="1"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899"/>
            <a:ext cx="9144000" cy="10058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3656" y="161914"/>
            <a:ext cx="627689" cy="650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804209" y="79032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2023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67224" t="83189" r="14423" b="8261"/>
          <a:stretch/>
        </p:blipFill>
        <p:spPr bwMode="auto">
          <a:xfrm>
            <a:off x="2910006" y="6165304"/>
            <a:ext cx="6233994" cy="6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76456" y="6402814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062340578"/>
              </p:ext>
            </p:extLst>
          </p:nvPr>
        </p:nvGraphicFramePr>
        <p:xfrm>
          <a:off x="653390" y="699796"/>
          <a:ext cx="7865459" cy="5365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82875" y="981082"/>
            <a:ext cx="7847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доходы, бюджетные назначения по </a:t>
            </a:r>
            <a:r>
              <a:rPr lang="ru-RU" sz="24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котор</a:t>
            </a:r>
            <a:r>
              <a:rPr lang="ru-RU" sz="2400" b="1" dirty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r>
              <a:rPr lang="ru-RU" sz="24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</a:t>
            </a:r>
            <a:r>
              <a:rPr lang="ru-RU" sz="2400" b="1" dirty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перевыполнены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300" y="4677143"/>
            <a:ext cx="827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рублей</a:t>
            </a:r>
            <a:endParaRPr lang="ru-RU" sz="14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9019" y="6232848"/>
            <a:ext cx="166567" cy="169965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50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0"/>
          </a:gradFill>
          <a:ln>
            <a:solidFill>
              <a:schemeClr val="bg1">
                <a:lumMod val="85000"/>
                <a:alpha val="6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486589" y="6228313"/>
            <a:ext cx="170822" cy="184666"/>
          </a:xfrm>
          <a:prstGeom prst="rect">
            <a:avLst/>
          </a:prstGeom>
          <a:gradFill>
            <a:gsLst>
              <a:gs pos="0">
                <a:srgbClr val="3B1615"/>
              </a:gs>
              <a:gs pos="50000">
                <a:schemeClr val="bg2">
                  <a:lumMod val="25000"/>
                </a:schemeClr>
              </a:gs>
              <a:gs pos="50000">
                <a:schemeClr val="bg2">
                  <a:lumMod val="25000"/>
                </a:schemeClr>
              </a:gs>
              <a:gs pos="100000">
                <a:srgbClr val="3B1615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539194" y="6135980"/>
            <a:ext cx="875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99121" y="6146746"/>
            <a:ext cx="768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r>
              <a:rPr lang="ru-RU" dirty="0" smtClean="0">
                <a:solidFill>
                  <a:srgbClr val="3B1615"/>
                </a:solidFill>
              </a:rPr>
              <a:t> </a:t>
            </a:r>
            <a:endParaRPr lang="ru-RU" dirty="0">
              <a:solidFill>
                <a:srgbClr val="3B1615"/>
              </a:solidFill>
            </a:endParaRPr>
          </a:p>
        </p:txBody>
      </p:sp>
      <p:sp>
        <p:nvSpPr>
          <p:cNvPr id="17" name="TextBox 6"/>
          <p:cNvSpPr txBox="1"/>
          <p:nvPr/>
        </p:nvSpPr>
        <p:spPr>
          <a:xfrm>
            <a:off x="970755" y="1486761"/>
            <a:ext cx="1212235" cy="544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+2,0</a:t>
            </a:r>
            <a:r>
              <a:rPr lang="ru-RU" sz="2900" b="1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2900" b="1" baseline="30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6"/>
          <p:cNvSpPr txBox="1"/>
          <p:nvPr/>
        </p:nvSpPr>
        <p:spPr>
          <a:xfrm>
            <a:off x="2594284" y="3992136"/>
            <a:ext cx="121223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+0,6</a:t>
            </a:r>
            <a:r>
              <a:rPr lang="ru-RU" sz="2900" b="1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2900" b="1" baseline="30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6"/>
          <p:cNvSpPr txBox="1"/>
          <p:nvPr/>
        </p:nvSpPr>
        <p:spPr>
          <a:xfrm>
            <a:off x="4675051" y="4136653"/>
            <a:ext cx="1212151" cy="544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+0,3</a:t>
            </a:r>
            <a:r>
              <a:rPr lang="ru-RU" sz="2900" b="1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2900" b="1" baseline="30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"/>
          <p:cNvSpPr txBox="1"/>
          <p:nvPr/>
        </p:nvSpPr>
        <p:spPr>
          <a:xfrm>
            <a:off x="6494520" y="4108663"/>
            <a:ext cx="1212151" cy="544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+1,0</a:t>
            </a:r>
            <a:r>
              <a:rPr lang="ru-RU" sz="2900" b="1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2900" b="1" baseline="30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95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4" grpId="0"/>
      <p:bldP spid="12" grpId="0"/>
      <p:bldP spid="5" grpId="0" animBg="1"/>
      <p:bldP spid="14" grpId="0" animBg="1"/>
      <p:bldP spid="6" grpId="0"/>
      <p:bldP spid="16" grpId="0"/>
      <p:bldP spid="17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/>
          <p:nvPr/>
        </p:nvPicPr>
        <p:blipFill rotWithShape="1"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8" t="16809" r="14262" b="60114"/>
          <a:stretch/>
        </p:blipFill>
        <p:spPr bwMode="auto">
          <a:xfrm>
            <a:off x="0" y="899"/>
            <a:ext cx="9144000" cy="10335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2" descr="C:\Users\nebiross.CIC\Desktop\Coat_of_Arms_of_Volgogr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3656" y="208096"/>
            <a:ext cx="590744" cy="650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785737" y="69795"/>
            <a:ext cx="6610931" cy="973704"/>
          </a:xfrm>
          <a:prstGeom prst="rect">
            <a:avLst/>
          </a:prstGeom>
          <a:effectLst/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Волгограда: 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2023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44" name="Рисунок 43"/>
          <p:cNvPicPr/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67224" t="83189" r="14423" b="8261"/>
          <a:stretch/>
        </p:blipFill>
        <p:spPr bwMode="auto">
          <a:xfrm>
            <a:off x="3396343" y="6165304"/>
            <a:ext cx="5747658" cy="69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Овал 46"/>
          <p:cNvSpPr/>
          <p:nvPr/>
        </p:nvSpPr>
        <p:spPr>
          <a:xfrm>
            <a:off x="8689589" y="6460766"/>
            <a:ext cx="242182" cy="23576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76456" y="6402814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1600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225684" y="993788"/>
            <a:ext cx="4692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НДФЛ с территории Волгограда</a:t>
            </a:r>
            <a:endParaRPr lang="ru-RU" sz="2400" b="1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893069970"/>
              </p:ext>
            </p:extLst>
          </p:nvPr>
        </p:nvGraphicFramePr>
        <p:xfrm>
          <a:off x="300606" y="2295331"/>
          <a:ext cx="5286375" cy="4594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83976" y="2476637"/>
            <a:ext cx="1166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400" b="1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лн рублей</a:t>
            </a:r>
            <a:endParaRPr lang="ru-RU" sz="1400" b="1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 flipV="1">
            <a:off x="2416628" y="2715208"/>
            <a:ext cx="1147665" cy="31724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Прямоугольник 52"/>
          <p:cNvSpPr/>
          <p:nvPr/>
        </p:nvSpPr>
        <p:spPr>
          <a:xfrm>
            <a:off x="4905320" y="3809206"/>
            <a:ext cx="42386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16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аключено новых трудовых договоров</a:t>
            </a:r>
            <a:endParaRPr lang="ru-RU" sz="1600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5044187" y="2285759"/>
            <a:ext cx="40643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работникам </a:t>
            </a:r>
          </a:p>
          <a:p>
            <a:pPr algn="r"/>
            <a:r>
              <a:rPr lang="ru-RU" sz="16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увеличена заработная плата</a:t>
            </a:r>
            <a:endParaRPr lang="ru-RU" sz="1600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Овал 61"/>
          <p:cNvSpPr/>
          <p:nvPr/>
        </p:nvSpPr>
        <p:spPr>
          <a:xfrm>
            <a:off x="7021035" y="3269546"/>
            <a:ext cx="558885" cy="56460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70" name="Овал 69"/>
          <p:cNvSpPr/>
          <p:nvPr/>
        </p:nvSpPr>
        <p:spPr>
          <a:xfrm>
            <a:off x="7216653" y="1829422"/>
            <a:ext cx="576561" cy="597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72" name="Овал 71"/>
          <p:cNvSpPr/>
          <p:nvPr/>
        </p:nvSpPr>
        <p:spPr>
          <a:xfrm>
            <a:off x="5785645" y="4607595"/>
            <a:ext cx="598748" cy="60762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pic>
        <p:nvPicPr>
          <p:cNvPr id="7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963" y="3369353"/>
            <a:ext cx="429847" cy="388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" name="Прямоугольник 74"/>
          <p:cNvSpPr/>
          <p:nvPr/>
        </p:nvSpPr>
        <p:spPr>
          <a:xfrm>
            <a:off x="7689997" y="3252438"/>
            <a:ext cx="12570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dirty="0" smtClean="0">
                <a:solidFill>
                  <a:srgbClr val="3B1615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8 550</a:t>
            </a:r>
            <a:endParaRPr lang="ru-RU" sz="3600" dirty="0">
              <a:solidFill>
                <a:srgbClr val="3B1615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7794707" y="1785312"/>
            <a:ext cx="13739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dirty="0" smtClean="0">
                <a:solidFill>
                  <a:srgbClr val="3B1615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62 412</a:t>
            </a:r>
            <a:endParaRPr lang="ru-RU" sz="3600" dirty="0">
              <a:solidFill>
                <a:srgbClr val="3B1615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6372280" y="4614697"/>
            <a:ext cx="28272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dirty="0" smtClean="0">
                <a:solidFill>
                  <a:srgbClr val="3B1615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2 859 873 000</a:t>
            </a:r>
            <a:endParaRPr lang="ru-RU" sz="3600" dirty="0">
              <a:solidFill>
                <a:srgbClr val="3B1615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4981621" y="5228529"/>
            <a:ext cx="41623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rgbClr val="3B16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предоставлено налоговых вычетов</a:t>
            </a:r>
            <a:endParaRPr lang="ru-RU" sz="1600" dirty="0">
              <a:solidFill>
                <a:srgbClr val="3B16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rot="20697938">
            <a:off x="2390571" y="2431664"/>
            <a:ext cx="10286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111,5</a:t>
            </a:r>
            <a:r>
              <a:rPr lang="ru-RU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465" y="4673126"/>
            <a:ext cx="488497" cy="48849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813" y="1867565"/>
            <a:ext cx="528240" cy="4696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2782" y="1562090"/>
            <a:ext cx="2751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Контингент </a:t>
            </a:r>
          </a:p>
          <a:p>
            <a:pPr algn="ctr"/>
            <a:r>
              <a:rPr lang="ru-RU" sz="2000" b="1" dirty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2022 год - 24 </a:t>
            </a:r>
            <a:r>
              <a:rPr lang="ru-RU" sz="2000" b="1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975 </a:t>
            </a:r>
            <a:endParaRPr lang="ru-RU" sz="2000" b="1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03087" y="1562089"/>
            <a:ext cx="26892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Контингент</a:t>
            </a:r>
            <a:r>
              <a:rPr lang="ru-RU" dirty="0">
                <a:solidFill>
                  <a:srgbClr val="3B1615"/>
                </a:solidFill>
              </a:rPr>
              <a:t> </a:t>
            </a:r>
          </a:p>
          <a:p>
            <a:r>
              <a:rPr lang="ru-RU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2023 </a:t>
            </a:r>
            <a:r>
              <a:rPr lang="ru-RU" dirty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 </a:t>
            </a:r>
            <a:r>
              <a:rPr lang="ru-RU" dirty="0" smtClean="0">
                <a:solidFill>
                  <a:srgbClr val="3B16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27 844</a:t>
            </a:r>
            <a:endParaRPr lang="ru-RU" dirty="0">
              <a:solidFill>
                <a:srgbClr val="3B16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100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000"/>
                            </p:stCondLst>
                            <p:childTnLst>
                              <p:par>
                                <p:cTn id="7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Graphic spid="3" grpId="0">
        <p:bldAsOne/>
      </p:bldGraphic>
      <p:bldP spid="36" grpId="0"/>
      <p:bldP spid="53" grpId="0"/>
      <p:bldP spid="59" grpId="0"/>
      <p:bldP spid="62" grpId="0" animBg="1"/>
      <p:bldP spid="70" grpId="0" animBg="1"/>
      <p:bldP spid="72" grpId="0" animBg="1"/>
      <p:bldP spid="75" grpId="0"/>
      <p:bldP spid="76" grpId="0"/>
      <p:bldP spid="77" grpId="0"/>
      <p:bldP spid="78" grpId="0"/>
      <p:bldP spid="22" grpId="0"/>
      <p:bldP spid="2" grpId="0"/>
      <p:bldP spid="2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400" b="1" dirty="0" smtClean="0"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25829</TotalTime>
  <Words>1437</Words>
  <Application>Microsoft Office PowerPoint</Application>
  <PresentationFormat>Экран (4:3)</PresentationFormat>
  <Paragraphs>558</Paragraphs>
  <Slides>29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ОТЧЕТ ОБ ИСПОЛНЕНИИ БЮДЖЕТА ВОЛГОГРАДА ЗА 2023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Каурова Екатерина Эдуардовна</dc:creator>
  <cp:lastModifiedBy>Бабкина Алевтина Олеговна</cp:lastModifiedBy>
  <cp:revision>1055</cp:revision>
  <cp:lastPrinted>2024-04-27T08:48:16Z</cp:lastPrinted>
  <dcterms:created xsi:type="dcterms:W3CDTF">2019-04-17T06:43:52Z</dcterms:created>
  <dcterms:modified xsi:type="dcterms:W3CDTF">2024-05-16T07:14:22Z</dcterms:modified>
</cp:coreProperties>
</file>